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9" r:id="rId4"/>
  </p:sldMasterIdLst>
  <p:sldIdLst>
    <p:sldId id="291" r:id="rId5"/>
    <p:sldId id="292" r:id="rId6"/>
    <p:sldId id="299" r:id="rId7"/>
    <p:sldId id="293" r:id="rId8"/>
    <p:sldId id="300" r:id="rId9"/>
    <p:sldId id="294" r:id="rId10"/>
    <p:sldId id="295" r:id="rId11"/>
    <p:sldId id="296" r:id="rId12"/>
    <p:sldId id="297" r:id="rId13"/>
    <p:sldId id="29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ECEA"/>
    <a:srgbClr val="65F1B2"/>
    <a:srgbClr val="5FEFA0"/>
    <a:srgbClr val="5EE861"/>
    <a:srgbClr val="58EA7B"/>
    <a:srgbClr val="BAF36D"/>
    <a:srgbClr val="9DF16F"/>
    <a:srgbClr val="16EA94"/>
    <a:srgbClr val="E898D3"/>
    <a:srgbClr val="E69A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31" autoAdjust="0"/>
    <p:restoredTop sz="94660"/>
  </p:normalViewPr>
  <p:slideViewPr>
    <p:cSldViewPr snapToGrid="0">
      <p:cViewPr varScale="1">
        <p:scale>
          <a:sx n="124" d="100"/>
          <a:sy n="124" d="100"/>
        </p:scale>
        <p:origin x="39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1CB528-A20F-4584-8EB3-A50E6A9B568D}" type="datetimeFigureOut">
              <a:rPr lang="en-ZA" smtClean="0"/>
              <a:t>2021/02/03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a:xfrm>
            <a:off x="9255346" y="2750337"/>
            <a:ext cx="1171888" cy="1356442"/>
          </a:xfrm>
        </p:spPr>
        <p:txBody>
          <a:bodyPr/>
          <a:lstStyle/>
          <a:p>
            <a:fld id="{065AA011-C1CB-4CC1-858B-478509302364}" type="slidenum">
              <a:rPr lang="en-ZA" smtClean="0"/>
              <a:t>‹#›</a:t>
            </a:fld>
            <a:endParaRPr lang="en-ZA"/>
          </a:p>
        </p:txBody>
      </p:sp>
    </p:spTree>
    <p:extLst>
      <p:ext uri="{BB962C8B-B14F-4D97-AF65-F5344CB8AC3E}">
        <p14:creationId xmlns:p14="http://schemas.microsoft.com/office/powerpoint/2010/main" val="2287620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1CB528-A20F-4584-8EB3-A50E6A9B568D}" type="datetimeFigureOut">
              <a:rPr lang="en-ZA" smtClean="0"/>
              <a:t>2021/02/03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a:xfrm>
            <a:off x="10729455" y="4711309"/>
            <a:ext cx="1154151" cy="1090789"/>
          </a:xfrm>
        </p:spPr>
        <p:txBody>
          <a:bodyPr/>
          <a:lstStyle/>
          <a:p>
            <a:fld id="{065AA011-C1CB-4CC1-858B-478509302364}" type="slidenum">
              <a:rPr lang="en-ZA" smtClean="0"/>
              <a:t>‹#›</a:t>
            </a:fld>
            <a:endParaRPr lang="en-ZA"/>
          </a:p>
        </p:txBody>
      </p:sp>
    </p:spTree>
    <p:extLst>
      <p:ext uri="{BB962C8B-B14F-4D97-AF65-F5344CB8AC3E}">
        <p14:creationId xmlns:p14="http://schemas.microsoft.com/office/powerpoint/2010/main" val="2805722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1CB528-A20F-4584-8EB3-A50E6A9B568D}" type="datetimeFigureOut">
              <a:rPr lang="en-ZA" smtClean="0"/>
              <a:t>2021/02/03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a:xfrm>
            <a:off x="10729455" y="4711615"/>
            <a:ext cx="1154151" cy="1090789"/>
          </a:xfrm>
        </p:spPr>
        <p:txBody>
          <a:bodyPr/>
          <a:lstStyle/>
          <a:p>
            <a:fld id="{065AA011-C1CB-4CC1-858B-478509302364}" type="slidenum">
              <a:rPr lang="en-ZA" smtClean="0"/>
              <a:t>‹#›</a:t>
            </a:fld>
            <a:endParaRPr lang="en-ZA"/>
          </a:p>
        </p:txBody>
      </p:sp>
    </p:spTree>
    <p:extLst>
      <p:ext uri="{BB962C8B-B14F-4D97-AF65-F5344CB8AC3E}">
        <p14:creationId xmlns:p14="http://schemas.microsoft.com/office/powerpoint/2010/main" val="3083407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1CB528-A20F-4584-8EB3-A50E6A9B568D}" type="datetimeFigureOut">
              <a:rPr lang="en-ZA" smtClean="0"/>
              <a:t>2021/02/03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a:xfrm>
            <a:off x="10729455" y="4709925"/>
            <a:ext cx="1154151" cy="1090789"/>
          </a:xfrm>
        </p:spPr>
        <p:txBody>
          <a:bodyPr/>
          <a:lstStyle/>
          <a:p>
            <a:fld id="{065AA011-C1CB-4CC1-858B-478509302364}" type="slidenum">
              <a:rPr lang="en-ZA" smtClean="0"/>
              <a:t>‹#›</a:t>
            </a:fld>
            <a:endParaRPr lang="en-ZA"/>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609724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1CB528-A20F-4584-8EB3-A50E6A9B568D}" type="datetimeFigureOut">
              <a:rPr lang="en-ZA" smtClean="0"/>
              <a:t>2021/02/03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a:xfrm>
            <a:off x="10729455" y="4709925"/>
            <a:ext cx="1154151" cy="1090789"/>
          </a:xfrm>
        </p:spPr>
        <p:txBody>
          <a:bodyPr/>
          <a:lstStyle/>
          <a:p>
            <a:fld id="{065AA011-C1CB-4CC1-858B-478509302364}" type="slidenum">
              <a:rPr lang="en-ZA" smtClean="0"/>
              <a:t>‹#›</a:t>
            </a:fld>
            <a:endParaRPr lang="en-ZA"/>
          </a:p>
        </p:txBody>
      </p:sp>
    </p:spTree>
    <p:extLst>
      <p:ext uri="{BB962C8B-B14F-4D97-AF65-F5344CB8AC3E}">
        <p14:creationId xmlns:p14="http://schemas.microsoft.com/office/powerpoint/2010/main" val="1883548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C1CB528-A20F-4584-8EB3-A50E6A9B568D}" type="datetimeFigureOut">
              <a:rPr lang="en-ZA" smtClean="0"/>
              <a:t>2021/02/03</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065AA011-C1CB-4CC1-858B-478509302364}" type="slidenum">
              <a:rPr lang="en-ZA" smtClean="0"/>
              <a:t>‹#›</a:t>
            </a:fld>
            <a:endParaRPr lang="en-ZA"/>
          </a:p>
        </p:txBody>
      </p:sp>
    </p:spTree>
    <p:extLst>
      <p:ext uri="{BB962C8B-B14F-4D97-AF65-F5344CB8AC3E}">
        <p14:creationId xmlns:p14="http://schemas.microsoft.com/office/powerpoint/2010/main" val="46554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C1CB528-A20F-4584-8EB3-A50E6A9B568D}" type="datetimeFigureOut">
              <a:rPr lang="en-ZA" smtClean="0"/>
              <a:t>2021/02/03</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065AA011-C1CB-4CC1-858B-478509302364}" type="slidenum">
              <a:rPr lang="en-ZA" smtClean="0"/>
              <a:t>‹#›</a:t>
            </a:fld>
            <a:endParaRPr lang="en-ZA"/>
          </a:p>
        </p:txBody>
      </p:sp>
    </p:spTree>
    <p:extLst>
      <p:ext uri="{BB962C8B-B14F-4D97-AF65-F5344CB8AC3E}">
        <p14:creationId xmlns:p14="http://schemas.microsoft.com/office/powerpoint/2010/main" val="3490542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1CB528-A20F-4584-8EB3-A50E6A9B568D}" type="datetimeFigureOut">
              <a:rPr lang="en-ZA" smtClean="0"/>
              <a:t>2021/02/03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65AA011-C1CB-4CC1-858B-478509302364}" type="slidenum">
              <a:rPr lang="en-ZA" smtClean="0"/>
              <a:t>‹#›</a:t>
            </a:fld>
            <a:endParaRPr lang="en-ZA"/>
          </a:p>
        </p:txBody>
      </p:sp>
    </p:spTree>
    <p:extLst>
      <p:ext uri="{BB962C8B-B14F-4D97-AF65-F5344CB8AC3E}">
        <p14:creationId xmlns:p14="http://schemas.microsoft.com/office/powerpoint/2010/main" val="1897018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7C1CB528-A20F-4584-8EB3-A50E6A9B568D}" type="datetimeFigureOut">
              <a:rPr lang="en-ZA" smtClean="0"/>
              <a:t>2021/02/03</a:t>
            </a:fld>
            <a:endParaRPr lang="en-ZA"/>
          </a:p>
        </p:txBody>
      </p:sp>
      <p:sp>
        <p:nvSpPr>
          <p:cNvPr id="5" name="Footer Placeholder 4"/>
          <p:cNvSpPr>
            <a:spLocks noGrp="1"/>
          </p:cNvSpPr>
          <p:nvPr>
            <p:ph type="ftr" sz="quarter" idx="11"/>
          </p:nvPr>
        </p:nvSpPr>
        <p:spPr>
          <a:xfrm>
            <a:off x="680321" y="5936188"/>
            <a:ext cx="6126805" cy="365125"/>
          </a:xfrm>
        </p:spPr>
        <p:txBody>
          <a:bodyPr/>
          <a:lstStyle/>
          <a:p>
            <a:endParaRPr lang="en-ZA"/>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065AA011-C1CB-4CC1-858B-478509302364}" type="slidenum">
              <a:rPr lang="en-ZA" smtClean="0"/>
              <a:t>‹#›</a:t>
            </a:fld>
            <a:endParaRPr lang="en-ZA"/>
          </a:p>
        </p:txBody>
      </p:sp>
    </p:spTree>
    <p:extLst>
      <p:ext uri="{BB962C8B-B14F-4D97-AF65-F5344CB8AC3E}">
        <p14:creationId xmlns:p14="http://schemas.microsoft.com/office/powerpoint/2010/main" val="763497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1CB528-A20F-4584-8EB3-A50E6A9B568D}" type="datetimeFigureOut">
              <a:rPr lang="en-ZA" smtClean="0"/>
              <a:t>2021/02/03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65AA011-C1CB-4CC1-858B-478509302364}" type="slidenum">
              <a:rPr lang="en-ZA" smtClean="0"/>
              <a:t>‹#›</a:t>
            </a:fld>
            <a:endParaRPr lang="en-ZA"/>
          </a:p>
        </p:txBody>
      </p:sp>
    </p:spTree>
    <p:extLst>
      <p:ext uri="{BB962C8B-B14F-4D97-AF65-F5344CB8AC3E}">
        <p14:creationId xmlns:p14="http://schemas.microsoft.com/office/powerpoint/2010/main" val="4066664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1CB528-A20F-4584-8EB3-A50E6A9B568D}" type="datetimeFigureOut">
              <a:rPr lang="en-ZA" smtClean="0"/>
              <a:t>2021/02/03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a:xfrm>
            <a:off x="10729455" y="2869895"/>
            <a:ext cx="1154151" cy="1090789"/>
          </a:xfrm>
        </p:spPr>
        <p:txBody>
          <a:bodyPr/>
          <a:lstStyle/>
          <a:p>
            <a:fld id="{065AA011-C1CB-4CC1-858B-478509302364}" type="slidenum">
              <a:rPr lang="en-ZA" smtClean="0"/>
              <a:t>‹#›</a:t>
            </a:fld>
            <a:endParaRPr lang="en-ZA"/>
          </a:p>
        </p:txBody>
      </p:sp>
    </p:spTree>
    <p:extLst>
      <p:ext uri="{BB962C8B-B14F-4D97-AF65-F5344CB8AC3E}">
        <p14:creationId xmlns:p14="http://schemas.microsoft.com/office/powerpoint/2010/main" val="1790223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1CB528-A20F-4584-8EB3-A50E6A9B568D}" type="datetimeFigureOut">
              <a:rPr lang="en-ZA" smtClean="0"/>
              <a:t>2021/02/03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65AA011-C1CB-4CC1-858B-478509302364}" type="slidenum">
              <a:rPr lang="en-ZA" smtClean="0"/>
              <a:t>‹#›</a:t>
            </a:fld>
            <a:endParaRPr lang="en-ZA"/>
          </a:p>
        </p:txBody>
      </p:sp>
    </p:spTree>
    <p:extLst>
      <p:ext uri="{BB962C8B-B14F-4D97-AF65-F5344CB8AC3E}">
        <p14:creationId xmlns:p14="http://schemas.microsoft.com/office/powerpoint/2010/main" val="1522613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1CB528-A20F-4584-8EB3-A50E6A9B568D}" type="datetimeFigureOut">
              <a:rPr lang="en-ZA" smtClean="0"/>
              <a:t>2021/02/03</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065AA011-C1CB-4CC1-858B-478509302364}" type="slidenum">
              <a:rPr lang="en-ZA" smtClean="0"/>
              <a:t>‹#›</a:t>
            </a:fld>
            <a:endParaRPr lang="en-ZA"/>
          </a:p>
        </p:txBody>
      </p:sp>
    </p:spTree>
    <p:extLst>
      <p:ext uri="{BB962C8B-B14F-4D97-AF65-F5344CB8AC3E}">
        <p14:creationId xmlns:p14="http://schemas.microsoft.com/office/powerpoint/2010/main" val="3781695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1CB528-A20F-4584-8EB3-A50E6A9B568D}" type="datetimeFigureOut">
              <a:rPr lang="en-ZA" smtClean="0"/>
              <a:t>2021/02/03</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065AA011-C1CB-4CC1-858B-478509302364}" type="slidenum">
              <a:rPr lang="en-ZA" smtClean="0"/>
              <a:t>‹#›</a:t>
            </a:fld>
            <a:endParaRPr lang="en-ZA"/>
          </a:p>
        </p:txBody>
      </p:sp>
    </p:spTree>
    <p:extLst>
      <p:ext uri="{BB962C8B-B14F-4D97-AF65-F5344CB8AC3E}">
        <p14:creationId xmlns:p14="http://schemas.microsoft.com/office/powerpoint/2010/main" val="1252541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7C1CB528-A20F-4584-8EB3-A50E6A9B568D}" type="datetimeFigureOut">
              <a:rPr lang="en-ZA" smtClean="0"/>
              <a:t>2021/02/03</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065AA011-C1CB-4CC1-858B-478509302364}" type="slidenum">
              <a:rPr lang="en-ZA" smtClean="0"/>
              <a:t>‹#›</a:t>
            </a:fld>
            <a:endParaRPr lang="en-ZA"/>
          </a:p>
        </p:txBody>
      </p:sp>
    </p:spTree>
    <p:extLst>
      <p:ext uri="{BB962C8B-B14F-4D97-AF65-F5344CB8AC3E}">
        <p14:creationId xmlns:p14="http://schemas.microsoft.com/office/powerpoint/2010/main" val="783993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1CB528-A20F-4584-8EB3-A50E6A9B568D}" type="datetimeFigureOut">
              <a:rPr lang="en-ZA" smtClean="0"/>
              <a:t>2021/02/03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65AA011-C1CB-4CC1-858B-478509302364}" type="slidenum">
              <a:rPr lang="en-ZA" smtClean="0"/>
              <a:t>‹#›</a:t>
            </a:fld>
            <a:endParaRPr lang="en-ZA"/>
          </a:p>
        </p:txBody>
      </p:sp>
    </p:spTree>
    <p:extLst>
      <p:ext uri="{BB962C8B-B14F-4D97-AF65-F5344CB8AC3E}">
        <p14:creationId xmlns:p14="http://schemas.microsoft.com/office/powerpoint/2010/main" val="3871436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1CB528-A20F-4584-8EB3-A50E6A9B568D}" type="datetimeFigureOut">
              <a:rPr lang="en-ZA" smtClean="0"/>
              <a:t>2021/02/03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65AA011-C1CB-4CC1-858B-478509302364}" type="slidenum">
              <a:rPr lang="en-ZA" smtClean="0"/>
              <a:t>‹#›</a:t>
            </a:fld>
            <a:endParaRPr lang="en-ZA"/>
          </a:p>
        </p:txBody>
      </p:sp>
    </p:spTree>
    <p:extLst>
      <p:ext uri="{BB962C8B-B14F-4D97-AF65-F5344CB8AC3E}">
        <p14:creationId xmlns:p14="http://schemas.microsoft.com/office/powerpoint/2010/main" val="3315639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C1CB528-A20F-4584-8EB3-A50E6A9B568D}" type="datetimeFigureOut">
              <a:rPr lang="en-ZA" smtClean="0"/>
              <a:t>2021/02/03</a:t>
            </a:fld>
            <a:endParaRPr lang="en-ZA"/>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065AA011-C1CB-4CC1-858B-478509302364}" type="slidenum">
              <a:rPr lang="en-ZA" smtClean="0"/>
              <a:t>‹#›</a:t>
            </a:fld>
            <a:endParaRPr lang="en-ZA"/>
          </a:p>
        </p:txBody>
      </p:sp>
    </p:spTree>
    <p:extLst>
      <p:ext uri="{BB962C8B-B14F-4D97-AF65-F5344CB8AC3E}">
        <p14:creationId xmlns:p14="http://schemas.microsoft.com/office/powerpoint/2010/main" val="3803046018"/>
      </p:ext>
    </p:extLst>
  </p:cSld>
  <p:clrMap bg1="dk1" tx1="lt1" bg2="dk2"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 id="2147483836"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image" Target="../media/image7.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9.png"/><Relationship Id="rId5" Type="http://schemas.openxmlformats.org/officeDocument/2006/relationships/image" Target="../media/image49.jpe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3.emf"/><Relationship Id="rId5" Type="http://schemas.openxmlformats.org/officeDocument/2006/relationships/image" Target="../media/image2.pn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2.xml"/><Relationship Id="rId7" Type="http://schemas.openxmlformats.org/officeDocument/2006/relationships/image" Target="../media/image20.png"/><Relationship Id="rId12" Type="http://schemas.openxmlformats.org/officeDocument/2006/relationships/image" Target="../media/image9.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9.jpe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28.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Layout" Target="../slideLayouts/slideLayout2.xml"/><Relationship Id="rId7" Type="http://schemas.openxmlformats.org/officeDocument/2006/relationships/image" Target="../media/image32.jpeg"/><Relationship Id="rId12" Type="http://schemas.openxmlformats.org/officeDocument/2006/relationships/image" Target="../media/image9.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31.jpg"/><Relationship Id="rId11" Type="http://schemas.openxmlformats.org/officeDocument/2006/relationships/image" Target="../media/image35.png"/><Relationship Id="rId5" Type="http://schemas.openxmlformats.org/officeDocument/2006/relationships/image" Target="../media/image30.png"/><Relationship Id="rId10" Type="http://schemas.openxmlformats.org/officeDocument/2006/relationships/image" Target="../media/image34.png"/><Relationship Id="rId4" Type="http://schemas.openxmlformats.org/officeDocument/2006/relationships/image" Target="../media/image29.jpeg"/><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28.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36.jpe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slideLayout" Target="../slideLayouts/slideLayout2.xml"/><Relationship Id="rId7" Type="http://schemas.openxmlformats.org/officeDocument/2006/relationships/image" Target="../media/image38.jpe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37.jpeg"/><Relationship Id="rId5" Type="http://schemas.openxmlformats.org/officeDocument/2006/relationships/image" Target="../media/image2.pn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40.tiff"/></Relationships>
</file>

<file path=ppt/slides/_rels/slide9.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slideLayout" Target="../slideLayouts/slideLayout2.xml"/><Relationship Id="rId7" Type="http://schemas.openxmlformats.org/officeDocument/2006/relationships/image" Target="../media/image44.jpg"/><Relationship Id="rId12" Type="http://schemas.openxmlformats.org/officeDocument/2006/relationships/image" Target="../media/image9.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43.jpeg"/><Relationship Id="rId11" Type="http://schemas.openxmlformats.org/officeDocument/2006/relationships/image" Target="../media/image28.png"/><Relationship Id="rId5" Type="http://schemas.openxmlformats.org/officeDocument/2006/relationships/image" Target="../media/image42.pn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04074"/>
            <a:ext cx="10058400" cy="3566160"/>
          </a:xfrm>
        </p:spPr>
        <p:txBody>
          <a:bodyPr/>
          <a:lstStyle/>
          <a:p>
            <a:r>
              <a:rPr lang="en-US" sz="9600" dirty="0"/>
              <a:t>LUNCHES</a:t>
            </a:r>
            <a:br>
              <a:rPr lang="en-US" dirty="0"/>
            </a:br>
            <a:endParaRPr lang="en-US" dirty="0"/>
          </a:p>
        </p:txBody>
      </p:sp>
      <p:sp>
        <p:nvSpPr>
          <p:cNvPr id="3" name="Subtitle 2"/>
          <p:cNvSpPr>
            <a:spLocks noGrp="1"/>
          </p:cNvSpPr>
          <p:nvPr>
            <p:ph type="subTitle" idx="1"/>
          </p:nvPr>
        </p:nvSpPr>
        <p:spPr>
          <a:xfrm>
            <a:off x="9264958" y="3022963"/>
            <a:ext cx="2795036" cy="1086890"/>
          </a:xfrm>
        </p:spPr>
        <p:txBody>
          <a:bodyPr>
            <a:normAutofit/>
          </a:bodyPr>
          <a:lstStyle/>
          <a:p>
            <a:r>
              <a:rPr lang="en-US" sz="2800" dirty="0"/>
              <a:t>To eat or not to eat</a:t>
            </a:r>
            <a:r>
              <a:rPr lang="mr-IN" sz="2800" dirty="0"/>
              <a:t>…</a:t>
            </a:r>
            <a:endParaRPr lang="en-US" sz="2800" dirty="0"/>
          </a:p>
          <a:p>
            <a:endParaRPr lang="en-US" dirty="0"/>
          </a:p>
        </p:txBody>
      </p:sp>
      <p:sp>
        <p:nvSpPr>
          <p:cNvPr id="12" name="Subtitle 2">
            <a:extLst>
              <a:ext uri="{FF2B5EF4-FFF2-40B4-BE49-F238E27FC236}">
                <a16:creationId xmlns:a16="http://schemas.microsoft.com/office/drawing/2014/main" id="{FF0444AF-D490-214E-B92E-021B6CFA3B75}"/>
              </a:ext>
            </a:extLst>
          </p:cNvPr>
          <p:cNvSpPr txBox="1">
            <a:spLocks/>
          </p:cNvSpPr>
          <p:nvPr/>
        </p:nvSpPr>
        <p:spPr>
          <a:xfrm>
            <a:off x="0" y="2703622"/>
            <a:ext cx="8764859" cy="527913"/>
          </a:xfrm>
          <a:prstGeom prst="rect">
            <a:avLst/>
          </a:prstGeom>
        </p:spPr>
        <p:txBody>
          <a:bodyPr vert="horz" lIns="91440" tIns="45720" rIns="91440" bIns="45720" rtlCol="0">
            <a:normAutofit fontScale="25000" lnSpcReduction="20000"/>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70000"/>
              </a:lnSpc>
            </a:pPr>
            <a:r>
              <a:rPr lang="en-US" sz="5000" dirty="0"/>
              <a:t>We have put together some rules regarding the food that your child could eat during the school-day, and I’ll ask you to think of it less as a set of rules and more like a set of guidelines that you have to follow.</a:t>
            </a:r>
            <a:endParaRPr lang="en-ZA" sz="5000" dirty="0"/>
          </a:p>
          <a:p>
            <a:pPr>
              <a:lnSpc>
                <a:spcPct val="170000"/>
              </a:lnSpc>
            </a:pPr>
            <a:endParaRPr lang="en-US" dirty="0"/>
          </a:p>
        </p:txBody>
      </p:sp>
      <p:pic>
        <p:nvPicPr>
          <p:cNvPr id="6" name="Picture 5" descr="A picture containing chart&#10;&#10;Description automatically generated">
            <a:extLst>
              <a:ext uri="{FF2B5EF4-FFF2-40B4-BE49-F238E27FC236}">
                <a16:creationId xmlns:a16="http://schemas.microsoft.com/office/drawing/2014/main" id="{24AE14E1-1AB2-C549-8763-450E49D5BE51}"/>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95717" y="176261"/>
            <a:ext cx="2664192" cy="2605489"/>
          </a:xfrm>
          <a:prstGeom prst="rect">
            <a:avLst/>
          </a:prstGeom>
        </p:spPr>
      </p:pic>
      <p:pic>
        <p:nvPicPr>
          <p:cNvPr id="13" name="Picture 12" descr="A picture containing icon&#10;&#10;Description automatically generated">
            <a:extLst>
              <a:ext uri="{FF2B5EF4-FFF2-40B4-BE49-F238E27FC236}">
                <a16:creationId xmlns:a16="http://schemas.microsoft.com/office/drawing/2014/main" id="{8626B996-11CA-F345-86C2-4F222204B32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7197" y="83514"/>
            <a:ext cx="2759029" cy="2698236"/>
          </a:xfrm>
          <a:prstGeom prst="rect">
            <a:avLst/>
          </a:prstGeom>
        </p:spPr>
      </p:pic>
      <p:pic>
        <p:nvPicPr>
          <p:cNvPr id="15" name="Picture 14" descr="A picture containing table, small, food, toy&#10;&#10;Description automatically generated">
            <a:extLst>
              <a:ext uri="{FF2B5EF4-FFF2-40B4-BE49-F238E27FC236}">
                <a16:creationId xmlns:a16="http://schemas.microsoft.com/office/drawing/2014/main" id="{3C6229F0-CB8B-6947-9577-6282A88F05C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2006" y="3495819"/>
            <a:ext cx="3592230" cy="3513079"/>
          </a:xfrm>
          <a:prstGeom prst="rect">
            <a:avLst/>
          </a:prstGeom>
        </p:spPr>
      </p:pic>
      <p:pic>
        <p:nvPicPr>
          <p:cNvPr id="17" name="Picture 16" descr="Icon&#10;&#10;Description automatically generated">
            <a:extLst>
              <a:ext uri="{FF2B5EF4-FFF2-40B4-BE49-F238E27FC236}">
                <a16:creationId xmlns:a16="http://schemas.microsoft.com/office/drawing/2014/main" id="{A3B5E2AE-8417-D24C-9477-5EBFDBBF390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19513" y="3383721"/>
            <a:ext cx="3372323" cy="3298018"/>
          </a:xfrm>
          <a:prstGeom prst="rect">
            <a:avLst/>
          </a:prstGeom>
        </p:spPr>
      </p:pic>
      <p:pic>
        <p:nvPicPr>
          <p:cNvPr id="19" name="Picture 18" descr="A picture containing chart&#10;&#10;Description automatically generated">
            <a:extLst>
              <a:ext uri="{FF2B5EF4-FFF2-40B4-BE49-F238E27FC236}">
                <a16:creationId xmlns:a16="http://schemas.microsoft.com/office/drawing/2014/main" id="{6D7A5ED0-C59E-6548-AF5F-E954688191E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164838" y="3495819"/>
            <a:ext cx="3372325" cy="3298019"/>
          </a:xfrm>
          <a:prstGeom prst="rect">
            <a:avLst/>
          </a:prstGeom>
        </p:spPr>
      </p:pic>
      <p:pic>
        <p:nvPicPr>
          <p:cNvPr id="4" name="Audio Recording 14 Dec 2020 at 21:05:55" descr="Audio Recording 14 Dec 2020 at 21:05:55">
            <a:hlinkClick r:id="" action="ppaction://media"/>
            <a:extLst>
              <a:ext uri="{FF2B5EF4-FFF2-40B4-BE49-F238E27FC236}">
                <a16:creationId xmlns:a16="http://schemas.microsoft.com/office/drawing/2014/main" id="{3BDA7186-3756-E94A-862B-719F3FE9417F}"/>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389665" y="5144828"/>
            <a:ext cx="1802335" cy="1802335"/>
          </a:xfrm>
          <a:prstGeom prst="rect">
            <a:avLst/>
          </a:prstGeom>
        </p:spPr>
      </p:pic>
    </p:spTree>
    <p:extLst>
      <p:ext uri="{BB962C8B-B14F-4D97-AF65-F5344CB8AC3E}">
        <p14:creationId xmlns:p14="http://schemas.microsoft.com/office/powerpoint/2010/main" val="666729724"/>
      </p:ext>
    </p:extLst>
  </p:cSld>
  <p:clrMapOvr>
    <a:masterClrMapping/>
  </p:clrMapOvr>
  <mc:AlternateContent xmlns:mc="http://schemas.openxmlformats.org/markup-compatibility/2006" xmlns:p14="http://schemas.microsoft.com/office/powerpoint/2010/main">
    <mc:Choice Requires="p14">
      <p:transition spd="slow" p14:dur="2000" advTm="11191"/>
    </mc:Choice>
    <mc:Fallback xmlns="">
      <p:transition spd="slow" advTm="111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65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Tuck Everlasting</a:t>
            </a: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168056" y="2265277"/>
            <a:ext cx="7235337" cy="3762375"/>
          </a:xfrm>
        </p:spPr>
      </p:pic>
      <p:sp>
        <p:nvSpPr>
          <p:cNvPr id="5" name="TextBox 4"/>
          <p:cNvSpPr txBox="1"/>
          <p:nvPr/>
        </p:nvSpPr>
        <p:spPr>
          <a:xfrm>
            <a:off x="7309127" y="2439720"/>
            <a:ext cx="3536514" cy="3539430"/>
          </a:xfrm>
          <a:prstGeom prst="rect">
            <a:avLst/>
          </a:prstGeom>
          <a:noFill/>
        </p:spPr>
        <p:txBody>
          <a:bodyPr wrap="square" rtlCol="0">
            <a:spAutoFit/>
          </a:bodyPr>
          <a:lstStyle/>
          <a:p>
            <a:r>
              <a:rPr lang="en-US" sz="2800" dirty="0"/>
              <a:t>Hotdogs</a:t>
            </a:r>
          </a:p>
          <a:p>
            <a:r>
              <a:rPr lang="en-US" sz="2800" dirty="0"/>
              <a:t>Pizzas</a:t>
            </a:r>
          </a:p>
          <a:p>
            <a:r>
              <a:rPr lang="en-US" sz="2800" dirty="0"/>
              <a:t>Burgers</a:t>
            </a:r>
          </a:p>
          <a:p>
            <a:r>
              <a:rPr lang="en-US" sz="2800" dirty="0"/>
              <a:t>Toasted Sandwich</a:t>
            </a:r>
          </a:p>
          <a:p>
            <a:endParaRPr lang="en-US" sz="2800" dirty="0"/>
          </a:p>
          <a:p>
            <a:r>
              <a:rPr lang="en-US" sz="2800" dirty="0"/>
              <a:t>and</a:t>
            </a:r>
            <a:r>
              <a:rPr lang="mr-IN" sz="2800" dirty="0"/>
              <a:t>…</a:t>
            </a:r>
            <a:endParaRPr lang="en-US" sz="2800" dirty="0"/>
          </a:p>
          <a:p>
            <a:endParaRPr lang="en-US" sz="2800" dirty="0"/>
          </a:p>
          <a:p>
            <a:r>
              <a:rPr lang="en-US" sz="2800" dirty="0"/>
              <a:t>Water</a:t>
            </a:r>
          </a:p>
        </p:txBody>
      </p:sp>
      <p:pic>
        <p:nvPicPr>
          <p:cNvPr id="6" name="Picture 5">
            <a:extLst>
              <a:ext uri="{FF2B5EF4-FFF2-40B4-BE49-F238E27FC236}">
                <a16:creationId xmlns:a16="http://schemas.microsoft.com/office/drawing/2014/main" id="{03DBE4C4-5205-C140-AF28-334D0A4211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84037" y="4529073"/>
            <a:ext cx="2055631" cy="2055631"/>
          </a:xfrm>
          <a:prstGeom prst="rect">
            <a:avLst/>
          </a:prstGeom>
          <a:ln w="15875">
            <a:solidFill>
              <a:schemeClr val="tx1"/>
            </a:solidFill>
          </a:ln>
        </p:spPr>
      </p:pic>
      <p:sp>
        <p:nvSpPr>
          <p:cNvPr id="7" name="TextBox 6">
            <a:extLst>
              <a:ext uri="{FF2B5EF4-FFF2-40B4-BE49-F238E27FC236}">
                <a16:creationId xmlns:a16="http://schemas.microsoft.com/office/drawing/2014/main" id="{14193C3B-0B63-F742-9CCF-246DFC413388}"/>
              </a:ext>
            </a:extLst>
          </p:cNvPr>
          <p:cNvSpPr txBox="1"/>
          <p:nvPr/>
        </p:nvSpPr>
        <p:spPr>
          <a:xfrm>
            <a:off x="285793" y="2265277"/>
            <a:ext cx="3300761" cy="461665"/>
          </a:xfrm>
          <a:prstGeom prst="rect">
            <a:avLst/>
          </a:prstGeom>
          <a:noFill/>
        </p:spPr>
        <p:txBody>
          <a:bodyPr wrap="square" rtlCol="0">
            <a:spAutoFit/>
          </a:bodyPr>
          <a:lstStyle/>
          <a:p>
            <a:r>
              <a:rPr lang="en-US" sz="2400" dirty="0" err="1"/>
              <a:t>Halaal</a:t>
            </a:r>
            <a:endParaRPr lang="en-US" sz="2400" dirty="0"/>
          </a:p>
        </p:txBody>
      </p:sp>
      <p:sp>
        <p:nvSpPr>
          <p:cNvPr id="8" name="TextBox 7">
            <a:extLst>
              <a:ext uri="{FF2B5EF4-FFF2-40B4-BE49-F238E27FC236}">
                <a16:creationId xmlns:a16="http://schemas.microsoft.com/office/drawing/2014/main" id="{52063E63-8D08-F64A-9821-4CBF75BD0E17}"/>
              </a:ext>
            </a:extLst>
          </p:cNvPr>
          <p:cNvSpPr txBox="1"/>
          <p:nvPr/>
        </p:nvSpPr>
        <p:spPr>
          <a:xfrm>
            <a:off x="168056" y="6274097"/>
            <a:ext cx="9433143" cy="369332"/>
          </a:xfrm>
          <a:prstGeom prst="rect">
            <a:avLst/>
          </a:prstGeom>
          <a:noFill/>
        </p:spPr>
        <p:txBody>
          <a:bodyPr wrap="square" rtlCol="0">
            <a:spAutoFit/>
          </a:bodyPr>
          <a:lstStyle/>
          <a:p>
            <a:r>
              <a:rPr lang="en-US" dirty="0"/>
              <a:t>The food gets delivered to your child. You will need to order via the Karri App. </a:t>
            </a:r>
          </a:p>
        </p:txBody>
      </p:sp>
      <p:pic>
        <p:nvPicPr>
          <p:cNvPr id="3" name="Audio Recording 14 Dec 2020 at 21:15:31" descr="Audio Recording 14 Dec 2020 at 21:15:31">
            <a:hlinkClick r:id="" action="ppaction://media"/>
            <a:extLst>
              <a:ext uri="{FF2B5EF4-FFF2-40B4-BE49-F238E27FC236}">
                <a16:creationId xmlns:a16="http://schemas.microsoft.com/office/drawing/2014/main" id="{8C0F1F0E-002A-1045-AF20-F9E57365019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981843" y="5581793"/>
            <a:ext cx="1210157" cy="1210157"/>
          </a:xfrm>
          <a:prstGeom prst="rect">
            <a:avLst/>
          </a:prstGeom>
        </p:spPr>
      </p:pic>
    </p:spTree>
    <p:extLst>
      <p:ext uri="{BB962C8B-B14F-4D97-AF65-F5344CB8AC3E}">
        <p14:creationId xmlns:p14="http://schemas.microsoft.com/office/powerpoint/2010/main" val="2510628032"/>
      </p:ext>
    </p:extLst>
  </p:cSld>
  <p:clrMapOvr>
    <a:masterClrMapping/>
  </p:clrMapOvr>
  <mc:AlternateContent xmlns:mc="http://schemas.openxmlformats.org/markup-compatibility/2006" xmlns:p14="http://schemas.microsoft.com/office/powerpoint/2010/main">
    <mc:Choice Requires="p14">
      <p:transition spd="slow" p14:dur="2000" advTm="11958"/>
    </mc:Choice>
    <mc:Fallback xmlns="">
      <p:transition spd="slow" advTm="119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80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336" y="962749"/>
            <a:ext cx="7557025" cy="818914"/>
          </a:xfrm>
        </p:spPr>
        <p:txBody>
          <a:bodyPr>
            <a:normAutofit/>
          </a:bodyPr>
          <a:lstStyle/>
          <a:p>
            <a:r>
              <a:rPr lang="en-US" dirty="0"/>
              <a:t>Best of the Best:</a:t>
            </a:r>
          </a:p>
        </p:txBody>
      </p:sp>
      <p:pic>
        <p:nvPicPr>
          <p:cNvPr id="8" name="Picture 7">
            <a:extLst>
              <a:ext uri="{FF2B5EF4-FFF2-40B4-BE49-F238E27FC236}">
                <a16:creationId xmlns:a16="http://schemas.microsoft.com/office/drawing/2014/main" id="{3B871688-3300-FE40-AA1A-2F8EF3F9A66B}"/>
              </a:ext>
            </a:extLst>
          </p:cNvPr>
          <p:cNvPicPr>
            <a:picLocks noChangeAspect="1"/>
          </p:cNvPicPr>
          <p:nvPr/>
        </p:nvPicPr>
        <p:blipFill>
          <a:blip r:embed="rId4"/>
          <a:stretch>
            <a:fillRect/>
          </a:stretch>
        </p:blipFill>
        <p:spPr>
          <a:xfrm>
            <a:off x="154877" y="2542479"/>
            <a:ext cx="5333693" cy="4047892"/>
          </a:xfrm>
          <a:prstGeom prst="rect">
            <a:avLst/>
          </a:prstGeom>
        </p:spPr>
      </p:pic>
      <p:sp>
        <p:nvSpPr>
          <p:cNvPr id="18" name="TextBox 17">
            <a:extLst>
              <a:ext uri="{FF2B5EF4-FFF2-40B4-BE49-F238E27FC236}">
                <a16:creationId xmlns:a16="http://schemas.microsoft.com/office/drawing/2014/main" id="{C90735E8-1E1B-9C4E-A056-51D1899287C4}"/>
              </a:ext>
            </a:extLst>
          </p:cNvPr>
          <p:cNvSpPr txBox="1"/>
          <p:nvPr/>
        </p:nvSpPr>
        <p:spPr>
          <a:xfrm>
            <a:off x="5307981" y="2056572"/>
            <a:ext cx="6400800" cy="2118978"/>
          </a:xfrm>
          <a:prstGeom prst="rect">
            <a:avLst/>
          </a:prstGeom>
          <a:noFill/>
        </p:spPr>
        <p:txBody>
          <a:bodyPr wrap="square" rtlCol="0">
            <a:spAutoFit/>
          </a:bodyPr>
          <a:lstStyle/>
          <a:p>
            <a:pPr lvl="0" algn="r">
              <a:lnSpc>
                <a:spcPct val="150000"/>
              </a:lnSpc>
            </a:pPr>
            <a:r>
              <a:rPr lang="en-US" dirty="0"/>
              <a:t>GREAT FOOD OPTIONS:</a:t>
            </a:r>
            <a:endParaRPr lang="en-ZA" dirty="0"/>
          </a:p>
          <a:p>
            <a:pPr algn="r">
              <a:lnSpc>
                <a:spcPct val="150000"/>
              </a:lnSpc>
            </a:pPr>
            <a:r>
              <a:rPr lang="en-US" dirty="0"/>
              <a:t>These are the best options that ensure a healthy child and a healthy mind. We have the usual sandwich with lunch-meats, salad or any protein. Fruit and cut up vegetables are a good snack.</a:t>
            </a:r>
          </a:p>
        </p:txBody>
      </p:sp>
      <p:pic>
        <p:nvPicPr>
          <p:cNvPr id="4" name="Picture 3" descr="A picture containing icon&#10;&#10;Description automatically generated">
            <a:extLst>
              <a:ext uri="{FF2B5EF4-FFF2-40B4-BE49-F238E27FC236}">
                <a16:creationId xmlns:a16="http://schemas.microsoft.com/office/drawing/2014/main" id="{09AC06B6-47AD-E947-9194-09271540E38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02225" y="3844887"/>
            <a:ext cx="3080999" cy="3013113"/>
          </a:xfrm>
          <a:prstGeom prst="rect">
            <a:avLst/>
          </a:prstGeom>
        </p:spPr>
      </p:pic>
      <p:pic>
        <p:nvPicPr>
          <p:cNvPr id="12" name="Picture 11" descr="A picture containing icon&#10;&#10;Description automatically generated">
            <a:extLst>
              <a:ext uri="{FF2B5EF4-FFF2-40B4-BE49-F238E27FC236}">
                <a16:creationId xmlns:a16="http://schemas.microsoft.com/office/drawing/2014/main" id="{AB3CE654-C26F-A641-8758-D55FC27DF69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81906" y="-115272"/>
            <a:ext cx="2759029" cy="2698236"/>
          </a:xfrm>
          <a:prstGeom prst="rect">
            <a:avLst/>
          </a:prstGeom>
        </p:spPr>
      </p:pic>
      <p:pic>
        <p:nvPicPr>
          <p:cNvPr id="6" name="Picture 5" descr="Icon&#10;&#10;Description automatically generated">
            <a:extLst>
              <a:ext uri="{FF2B5EF4-FFF2-40B4-BE49-F238E27FC236}">
                <a16:creationId xmlns:a16="http://schemas.microsoft.com/office/drawing/2014/main" id="{7176197E-BF9F-F349-A02B-924D14533D1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21303" y="3772767"/>
            <a:ext cx="3154744" cy="3085233"/>
          </a:xfrm>
          <a:prstGeom prst="rect">
            <a:avLst/>
          </a:prstGeom>
        </p:spPr>
      </p:pic>
      <p:pic>
        <p:nvPicPr>
          <p:cNvPr id="3" name="Audio Recording 14 Dec 2020 at 21:06:46" descr="Audio Recording 14 Dec 2020 at 21:06:46">
            <a:hlinkClick r:id="" action="ppaction://media"/>
            <a:extLst>
              <a:ext uri="{FF2B5EF4-FFF2-40B4-BE49-F238E27FC236}">
                <a16:creationId xmlns:a16="http://schemas.microsoft.com/office/drawing/2014/main" id="{18DA4EEE-3675-8742-A29C-E2EB35B583C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399059" y="5219936"/>
            <a:ext cx="1638064" cy="1638064"/>
          </a:xfrm>
          <a:prstGeom prst="rect">
            <a:avLst/>
          </a:prstGeom>
        </p:spPr>
      </p:pic>
    </p:spTree>
    <p:extLst>
      <p:ext uri="{BB962C8B-B14F-4D97-AF65-F5344CB8AC3E}">
        <p14:creationId xmlns:p14="http://schemas.microsoft.com/office/powerpoint/2010/main" val="2733529531"/>
      </p:ext>
    </p:extLst>
  </p:cSld>
  <p:clrMapOvr>
    <a:masterClrMapping/>
  </p:clrMapOvr>
  <mc:AlternateContent xmlns:mc="http://schemas.openxmlformats.org/markup-compatibility/2006" xmlns:p14="http://schemas.microsoft.com/office/powerpoint/2010/main">
    <mc:Choice Requires="p14">
      <p:transition spd="slow" p14:dur="2000" advTm="11346"/>
    </mc:Choice>
    <mc:Fallback xmlns="">
      <p:transition spd="slow" advTm="113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7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1FCC9CE-54C0-462B-BCA3-EB5B5ADFE1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62C25863-6BC1-4394-8BE3-4C4154C914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10000"/>
            <a:extLst>
              <a:ext uri="{28A0092B-C50C-407E-A947-70E740481C1C}">
                <a14:useLocalDpi xmlns:a14="http://schemas.microsoft.com/office/drawing/2010/main"/>
              </a:ext>
            </a:extLst>
          </a:blip>
          <a:stretch>
            <a:fillRect/>
          </a:stretch>
        </p:blipFill>
        <p:spPr>
          <a:xfrm>
            <a:off x="-3176" y="0"/>
            <a:ext cx="12192000" cy="6858000"/>
          </a:xfrm>
          <a:prstGeom prst="rect">
            <a:avLst/>
          </a:prstGeom>
        </p:spPr>
      </p:pic>
      <p:sp>
        <p:nvSpPr>
          <p:cNvPr id="27" name="Rectangle 26">
            <a:extLst>
              <a:ext uri="{FF2B5EF4-FFF2-40B4-BE49-F238E27FC236}">
                <a16:creationId xmlns:a16="http://schemas.microsoft.com/office/drawing/2014/main" id="{2AD7C3C0-A50B-4E4D-98D0-463C2638D0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E31795F-76AE-4ED1-90EC-9462D3F55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1286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8"/>
            <a:ext cx="5584677" cy="1080938"/>
          </a:xfrm>
        </p:spPr>
        <p:txBody>
          <a:bodyPr vert="horz" lIns="91440" tIns="45720" rIns="91440" bIns="45720" rtlCol="0" anchor="ctr">
            <a:normAutofit/>
          </a:bodyPr>
          <a:lstStyle/>
          <a:p>
            <a:r>
              <a:rPr lang="en-US" dirty="0"/>
              <a:t>Best of the Best:</a:t>
            </a:r>
          </a:p>
        </p:txBody>
      </p:sp>
      <p:pic>
        <p:nvPicPr>
          <p:cNvPr id="31" name="Picture 30">
            <a:extLst>
              <a:ext uri="{FF2B5EF4-FFF2-40B4-BE49-F238E27FC236}">
                <a16:creationId xmlns:a16="http://schemas.microsoft.com/office/drawing/2014/main" id="{09C5D0F2-B263-44E5-99A0-32CF827CD7C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screen">
            <a:extLst>
              <a:ext uri="{28A0092B-C50C-407E-A947-70E740481C1C}">
                <a14:useLocalDpi xmlns:a14="http://schemas.microsoft.com/office/drawing/2010/main"/>
              </a:ext>
            </a:extLst>
          </a:blip>
          <a:stretch>
            <a:fillRect/>
          </a:stretch>
        </p:blipFill>
        <p:spPr>
          <a:xfrm>
            <a:off x="2" y="1970241"/>
            <a:ext cx="6409944" cy="258395"/>
          </a:xfrm>
          <a:prstGeom prst="rect">
            <a:avLst/>
          </a:prstGeom>
        </p:spPr>
      </p:pic>
      <p:sp>
        <p:nvSpPr>
          <p:cNvPr id="18" name="TextBox 17">
            <a:extLst>
              <a:ext uri="{FF2B5EF4-FFF2-40B4-BE49-F238E27FC236}">
                <a16:creationId xmlns:a16="http://schemas.microsoft.com/office/drawing/2014/main" id="{C90735E8-1E1B-9C4E-A056-51D1899287C4}"/>
              </a:ext>
            </a:extLst>
          </p:cNvPr>
          <p:cNvSpPr txBox="1"/>
          <p:nvPr/>
        </p:nvSpPr>
        <p:spPr>
          <a:xfrm>
            <a:off x="680321" y="2336873"/>
            <a:ext cx="5104843" cy="3599316"/>
          </a:xfrm>
          <a:prstGeom prst="rect">
            <a:avLst/>
          </a:prstGeom>
        </p:spPr>
        <p:txBody>
          <a:bodyPr vert="horz" lIns="91440" tIns="45720" rIns="91440" bIns="45720" rtlCol="0">
            <a:normAutofit/>
          </a:bodyPr>
          <a:lstStyle/>
          <a:p>
            <a:pPr lvl="0" defTabSz="914400">
              <a:lnSpc>
                <a:spcPct val="150000"/>
              </a:lnSpc>
              <a:spcAft>
                <a:spcPts val="600"/>
              </a:spcAft>
            </a:pPr>
            <a:r>
              <a:rPr lang="en-US" sz="2000" dirty="0"/>
              <a:t>Yoghurt:</a:t>
            </a:r>
          </a:p>
          <a:p>
            <a:pPr>
              <a:lnSpc>
                <a:spcPct val="150000"/>
              </a:lnSpc>
            </a:pPr>
            <a:r>
              <a:rPr lang="en-US" dirty="0"/>
              <a:t>Yoghurts are also very nutritious, however, please give your child a plastic spoon with the yoghurt tub. There is a sense of helplessness that I feel every time a child tells me that they don’t have a spoon to eat their yoghurt with. What’s the big deal? – I urge you to try to eat a tub of yoghurt with a waxy.</a:t>
            </a:r>
            <a:endParaRPr lang="en-ZA" dirty="0"/>
          </a:p>
        </p:txBody>
      </p:sp>
      <p:sp>
        <p:nvSpPr>
          <p:cNvPr id="33" name="Rectangle 32">
            <a:extLst>
              <a:ext uri="{FF2B5EF4-FFF2-40B4-BE49-F238E27FC236}">
                <a16:creationId xmlns:a16="http://schemas.microsoft.com/office/drawing/2014/main" id="{38D20E75-5ECD-45F3-B813-D48ADAA18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1608" y="488844"/>
            <a:ext cx="2687741" cy="3506830"/>
          </a:xfrm>
          <a:prstGeom prst="rect">
            <a:avLst/>
          </a:prstGeom>
          <a:solidFill>
            <a:srgbClr val="FFFFFF"/>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5" name="Rectangle 34">
            <a:extLst>
              <a:ext uri="{FF2B5EF4-FFF2-40B4-BE49-F238E27FC236}">
                <a16:creationId xmlns:a16="http://schemas.microsoft.com/office/drawing/2014/main" id="{EE11633B-09C8-419C-AA5D-E6D3C5724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86569" y="488844"/>
            <a:ext cx="2220800" cy="24416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52BA1CBD-9DF8-407B-9391-C9A0E5FB82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1608" y="4164748"/>
            <a:ext cx="2687741" cy="2163915"/>
          </a:xfrm>
          <a:prstGeom prst="rect">
            <a:avLst/>
          </a:prstGeom>
          <a:solidFill>
            <a:srgbClr val="FFFFFF"/>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CA25B1F-343F-D046-BAF4-406CE8419B16}"/>
              </a:ext>
            </a:extLst>
          </p:cNvPr>
          <p:cNvPicPr>
            <a:picLocks noChangeAspect="1"/>
          </p:cNvPicPr>
          <p:nvPr/>
        </p:nvPicPr>
        <p:blipFill>
          <a:blip r:embed="rId6"/>
          <a:stretch>
            <a:fillRect/>
          </a:stretch>
        </p:blipFill>
        <p:spPr>
          <a:xfrm>
            <a:off x="7107162" y="4327522"/>
            <a:ext cx="1756494" cy="1847035"/>
          </a:xfrm>
          <a:prstGeom prst="rect">
            <a:avLst/>
          </a:prstGeom>
        </p:spPr>
      </p:pic>
      <p:sp>
        <p:nvSpPr>
          <p:cNvPr id="39" name="Rectangle 38">
            <a:extLst>
              <a:ext uri="{FF2B5EF4-FFF2-40B4-BE49-F238E27FC236}">
                <a16:creationId xmlns:a16="http://schemas.microsoft.com/office/drawing/2014/main" id="{FAD4488E-26C5-4DBB-A938-13BAF4F96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86569" y="3108997"/>
            <a:ext cx="2220800" cy="3219666"/>
          </a:xfrm>
          <a:prstGeom prst="rect">
            <a:avLst/>
          </a:prstGeom>
          <a:solidFill>
            <a:srgbClr val="FFFFFF"/>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9E383CE3-44C1-2D4F-9362-66FBA47999D2}"/>
              </a:ext>
            </a:extLst>
          </p:cNvPr>
          <p:cNvPicPr>
            <a:picLocks noChangeAspect="1"/>
          </p:cNvPicPr>
          <p:nvPr/>
        </p:nvPicPr>
        <p:blipFill>
          <a:blip r:embed="rId7"/>
          <a:stretch>
            <a:fillRect/>
          </a:stretch>
        </p:blipFill>
        <p:spPr>
          <a:xfrm>
            <a:off x="9529280" y="525179"/>
            <a:ext cx="2139604" cy="1604703"/>
          </a:xfrm>
          <a:prstGeom prst="rect">
            <a:avLst/>
          </a:prstGeom>
        </p:spPr>
      </p:pic>
      <p:sp>
        <p:nvSpPr>
          <p:cNvPr id="21" name="TextBox 20">
            <a:extLst>
              <a:ext uri="{FF2B5EF4-FFF2-40B4-BE49-F238E27FC236}">
                <a16:creationId xmlns:a16="http://schemas.microsoft.com/office/drawing/2014/main" id="{FB0A41A5-504B-0A4B-8150-920AD76D66C9}"/>
              </a:ext>
            </a:extLst>
          </p:cNvPr>
          <p:cNvSpPr txBox="1"/>
          <p:nvPr/>
        </p:nvSpPr>
        <p:spPr>
          <a:xfrm>
            <a:off x="9473525" y="2206334"/>
            <a:ext cx="2351882" cy="646331"/>
          </a:xfrm>
          <a:prstGeom prst="rect">
            <a:avLst/>
          </a:prstGeom>
          <a:noFill/>
        </p:spPr>
        <p:txBody>
          <a:bodyPr wrap="square" rtlCol="0">
            <a:spAutoFit/>
          </a:bodyPr>
          <a:lstStyle/>
          <a:p>
            <a:r>
              <a:rPr lang="en-US" dirty="0"/>
              <a:t>Please send a spoon with yoghurt…</a:t>
            </a:r>
          </a:p>
        </p:txBody>
      </p:sp>
      <p:pic>
        <p:nvPicPr>
          <p:cNvPr id="4" name="Picture 3" descr="Icon&#10;&#10;Description automatically generated">
            <a:extLst>
              <a:ext uri="{FF2B5EF4-FFF2-40B4-BE49-F238E27FC236}">
                <a16:creationId xmlns:a16="http://schemas.microsoft.com/office/drawing/2014/main" id="{E3085A7B-9F62-0642-99E1-11B4CAFE1E2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467634" y="733096"/>
            <a:ext cx="3058470" cy="2991080"/>
          </a:xfrm>
          <a:prstGeom prst="rect">
            <a:avLst/>
          </a:prstGeom>
        </p:spPr>
      </p:pic>
      <p:pic>
        <p:nvPicPr>
          <p:cNvPr id="6" name="Picture 5" descr="Icon&#10;&#10;Description automatically generated">
            <a:extLst>
              <a:ext uri="{FF2B5EF4-FFF2-40B4-BE49-F238E27FC236}">
                <a16:creationId xmlns:a16="http://schemas.microsoft.com/office/drawing/2014/main" id="{AF7DE63E-9210-C848-9C11-81FD33F37E6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899794" y="3038171"/>
            <a:ext cx="3292206" cy="3219666"/>
          </a:xfrm>
          <a:prstGeom prst="rect">
            <a:avLst/>
          </a:prstGeom>
        </p:spPr>
      </p:pic>
      <p:pic>
        <p:nvPicPr>
          <p:cNvPr id="3" name="Audio Recording 14 Dec 2020 at 21:07:18" descr="Audio Recording 14 Dec 2020 at 21:07:18">
            <a:hlinkClick r:id="" action="ppaction://media"/>
            <a:extLst>
              <a:ext uri="{FF2B5EF4-FFF2-40B4-BE49-F238E27FC236}">
                <a16:creationId xmlns:a16="http://schemas.microsoft.com/office/drawing/2014/main" id="{A543F3FC-E9D8-F642-A291-23B8ADD65A09}"/>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491506" y="5102958"/>
            <a:ext cx="1697318" cy="1697318"/>
          </a:xfrm>
          <a:prstGeom prst="rect">
            <a:avLst/>
          </a:prstGeom>
        </p:spPr>
      </p:pic>
    </p:spTree>
    <p:extLst>
      <p:ext uri="{BB962C8B-B14F-4D97-AF65-F5344CB8AC3E}">
        <p14:creationId xmlns:p14="http://schemas.microsoft.com/office/powerpoint/2010/main" val="2824129561"/>
      </p:ext>
    </p:extLst>
  </p:cSld>
  <p:clrMapOvr>
    <a:masterClrMapping/>
  </p:clrMapOvr>
  <mc:AlternateContent xmlns:mc="http://schemas.openxmlformats.org/markup-compatibility/2006" xmlns:p14="http://schemas.microsoft.com/office/powerpoint/2010/main">
    <mc:Choice Requires="p14">
      <p:transition spd="slow" p14:dur="2000" advTm="11346"/>
    </mc:Choice>
    <mc:Fallback xmlns="">
      <p:transition spd="slow" advTm="113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16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7F30A08-7D9B-2946-8836-1208EE0F0838}"/>
              </a:ext>
            </a:extLst>
          </p:cNvPr>
          <p:cNvPicPr>
            <a:picLocks noChangeAspect="1"/>
          </p:cNvPicPr>
          <p:nvPr/>
        </p:nvPicPr>
        <p:blipFill>
          <a:blip r:embed="rId4"/>
          <a:stretch>
            <a:fillRect/>
          </a:stretch>
        </p:blipFill>
        <p:spPr>
          <a:xfrm>
            <a:off x="5906926" y="2299250"/>
            <a:ext cx="3057602" cy="3057602"/>
          </a:xfrm>
          <a:prstGeom prst="rect">
            <a:avLst/>
          </a:prstGeom>
        </p:spPr>
      </p:pic>
      <p:sp>
        <p:nvSpPr>
          <p:cNvPr id="2" name="Title 1"/>
          <p:cNvSpPr>
            <a:spLocks noGrp="1"/>
          </p:cNvSpPr>
          <p:nvPr>
            <p:ph type="title"/>
          </p:nvPr>
        </p:nvSpPr>
        <p:spPr/>
        <p:txBody>
          <a:bodyPr/>
          <a:lstStyle/>
          <a:p>
            <a:r>
              <a:rPr lang="en-US"/>
              <a:t>As Good As It Gets</a:t>
            </a:r>
            <a:endParaRPr lang="en-US" dirty="0"/>
          </a:p>
        </p:txBody>
      </p:sp>
      <p:pic>
        <p:nvPicPr>
          <p:cNvPr id="4" name="Content Placeholder 3"/>
          <p:cNvPicPr>
            <a:picLocks noGrp="1" noChangeAspect="1"/>
          </p:cNvPicPr>
          <p:nvPr>
            <p:ph idx="1"/>
          </p:nvPr>
        </p:nvPicPr>
        <p:blipFill>
          <a:blip r:embed="rId5">
            <a:extLst>
              <a:ext uri="{28A0092B-C50C-407E-A947-70E740481C1C}">
                <a14:useLocalDpi xmlns:a14="http://schemas.microsoft.com/office/drawing/2010/main"/>
              </a:ext>
            </a:extLst>
          </a:blip>
          <a:stretch>
            <a:fillRect/>
          </a:stretch>
        </p:blipFill>
        <p:spPr>
          <a:xfrm>
            <a:off x="478578" y="2902680"/>
            <a:ext cx="2509004" cy="3628290"/>
          </a:xfrm>
        </p:spPr>
      </p:pic>
      <p:pic>
        <p:nvPicPr>
          <p:cNvPr id="8" name="Picture 7"/>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97751" y="2626280"/>
            <a:ext cx="3800565" cy="3904690"/>
          </a:xfrm>
          <a:prstGeom prst="rect">
            <a:avLst/>
          </a:prstGeom>
        </p:spPr>
      </p:pic>
      <p:pic>
        <p:nvPicPr>
          <p:cNvPr id="7" name="Picture 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8540822">
            <a:off x="1167248" y="3122204"/>
            <a:ext cx="4200483" cy="2263010"/>
          </a:xfrm>
          <a:prstGeom prst="rect">
            <a:avLst/>
          </a:prstGeom>
        </p:spPr>
      </p:pic>
      <p:pic>
        <p:nvPicPr>
          <p:cNvPr id="3" name="Picture 2">
            <a:extLst>
              <a:ext uri="{FF2B5EF4-FFF2-40B4-BE49-F238E27FC236}">
                <a16:creationId xmlns:a16="http://schemas.microsoft.com/office/drawing/2014/main" id="{3DB3D3C1-253C-0444-ADA6-575E3024216C}"/>
              </a:ext>
            </a:extLst>
          </p:cNvPr>
          <p:cNvPicPr>
            <a:picLocks noChangeAspect="1"/>
          </p:cNvPicPr>
          <p:nvPr/>
        </p:nvPicPr>
        <p:blipFill>
          <a:blip r:embed="rId8"/>
          <a:stretch>
            <a:fillRect/>
          </a:stretch>
        </p:blipFill>
        <p:spPr>
          <a:xfrm>
            <a:off x="4175610" y="3841835"/>
            <a:ext cx="4645412" cy="3096941"/>
          </a:xfrm>
          <a:prstGeom prst="rect">
            <a:avLst/>
          </a:prstGeom>
        </p:spPr>
      </p:pic>
      <p:pic>
        <p:nvPicPr>
          <p:cNvPr id="5" name="Picture 4">
            <a:extLst>
              <a:ext uri="{FF2B5EF4-FFF2-40B4-BE49-F238E27FC236}">
                <a16:creationId xmlns:a16="http://schemas.microsoft.com/office/drawing/2014/main" id="{EB6BFF6D-692B-434D-9449-97F64F7B6479}"/>
              </a:ext>
            </a:extLst>
          </p:cNvPr>
          <p:cNvPicPr>
            <a:picLocks noChangeAspect="1"/>
          </p:cNvPicPr>
          <p:nvPr/>
        </p:nvPicPr>
        <p:blipFill>
          <a:blip r:embed="rId9"/>
          <a:stretch>
            <a:fillRect/>
          </a:stretch>
        </p:blipFill>
        <p:spPr>
          <a:xfrm rot="1541649">
            <a:off x="5443291" y="3706436"/>
            <a:ext cx="3314080" cy="3314080"/>
          </a:xfrm>
          <a:prstGeom prst="rect">
            <a:avLst/>
          </a:prstGeom>
        </p:spPr>
      </p:pic>
      <p:sp>
        <p:nvSpPr>
          <p:cNvPr id="10" name="TextBox 9">
            <a:extLst>
              <a:ext uri="{FF2B5EF4-FFF2-40B4-BE49-F238E27FC236}">
                <a16:creationId xmlns:a16="http://schemas.microsoft.com/office/drawing/2014/main" id="{F9B3646F-10FF-FF44-8E45-FA1F2ABEE063}"/>
              </a:ext>
            </a:extLst>
          </p:cNvPr>
          <p:cNvSpPr txBox="1"/>
          <p:nvPr/>
        </p:nvSpPr>
        <p:spPr>
          <a:xfrm>
            <a:off x="8821022" y="2299250"/>
            <a:ext cx="3055027" cy="4196470"/>
          </a:xfrm>
          <a:prstGeom prst="rect">
            <a:avLst/>
          </a:prstGeom>
          <a:noFill/>
        </p:spPr>
        <p:txBody>
          <a:bodyPr wrap="square" rtlCol="0">
            <a:spAutoFit/>
          </a:bodyPr>
          <a:lstStyle/>
          <a:p>
            <a:pPr>
              <a:lnSpc>
                <a:spcPct val="150000"/>
              </a:lnSpc>
            </a:pPr>
            <a:r>
              <a:rPr lang="en-US" dirty="0"/>
              <a:t>Now we do allow some treats…</a:t>
            </a:r>
            <a:endParaRPr lang="en-ZA" dirty="0"/>
          </a:p>
          <a:p>
            <a:pPr>
              <a:lnSpc>
                <a:spcPct val="150000"/>
              </a:lnSpc>
            </a:pPr>
            <a:endParaRPr lang="en-US" dirty="0"/>
          </a:p>
          <a:p>
            <a:pPr>
              <a:lnSpc>
                <a:spcPct val="150000"/>
              </a:lnSpc>
            </a:pPr>
            <a:r>
              <a:rPr lang="en-US" dirty="0"/>
              <a:t>Good treats to send are the </a:t>
            </a:r>
            <a:r>
              <a:rPr lang="en-US" dirty="0" err="1"/>
              <a:t>savoury</a:t>
            </a:r>
            <a:r>
              <a:rPr lang="en-US" dirty="0"/>
              <a:t>/salty options like crisps and crackers. </a:t>
            </a:r>
          </a:p>
          <a:p>
            <a:pPr>
              <a:lnSpc>
                <a:spcPct val="150000"/>
              </a:lnSpc>
            </a:pPr>
            <a:r>
              <a:rPr lang="en-US" dirty="0"/>
              <a:t>We will allow dry biscuits like </a:t>
            </a:r>
            <a:r>
              <a:rPr lang="en-US" dirty="0" err="1"/>
              <a:t>marie</a:t>
            </a:r>
            <a:r>
              <a:rPr lang="en-US" dirty="0"/>
              <a:t> or tennis biscuits. Biscuits without icing.</a:t>
            </a:r>
          </a:p>
        </p:txBody>
      </p:sp>
      <p:pic>
        <p:nvPicPr>
          <p:cNvPr id="15" name="Picture 14">
            <a:extLst>
              <a:ext uri="{FF2B5EF4-FFF2-40B4-BE49-F238E27FC236}">
                <a16:creationId xmlns:a16="http://schemas.microsoft.com/office/drawing/2014/main" id="{99F7E653-645D-A941-9B38-2975DA030085}"/>
              </a:ext>
            </a:extLst>
          </p:cNvPr>
          <p:cNvPicPr>
            <a:picLocks noChangeAspect="1"/>
          </p:cNvPicPr>
          <p:nvPr/>
        </p:nvPicPr>
        <p:blipFill>
          <a:blip r:embed="rId10"/>
          <a:stretch>
            <a:fillRect/>
          </a:stretch>
        </p:blipFill>
        <p:spPr>
          <a:xfrm>
            <a:off x="5253949" y="4883901"/>
            <a:ext cx="3175000" cy="1981200"/>
          </a:xfrm>
          <a:prstGeom prst="rect">
            <a:avLst/>
          </a:prstGeom>
        </p:spPr>
      </p:pic>
      <p:pic>
        <p:nvPicPr>
          <p:cNvPr id="12" name="Picture 11" descr="Icon&#10;&#10;Description automatically generated">
            <a:extLst>
              <a:ext uri="{FF2B5EF4-FFF2-40B4-BE49-F238E27FC236}">
                <a16:creationId xmlns:a16="http://schemas.microsoft.com/office/drawing/2014/main" id="{D383AF52-8B5E-D340-B232-32590AA0648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006218" y="78369"/>
            <a:ext cx="2210324" cy="2161622"/>
          </a:xfrm>
          <a:prstGeom prst="rect">
            <a:avLst/>
          </a:prstGeom>
        </p:spPr>
      </p:pic>
      <p:pic>
        <p:nvPicPr>
          <p:cNvPr id="9" name="Audio Recording 14 Dec 2020 at 21:08:04" descr="Audio Recording 14 Dec 2020 at 21:08:04">
            <a:hlinkClick r:id="" action="ppaction://media"/>
            <a:extLst>
              <a:ext uri="{FF2B5EF4-FFF2-40B4-BE49-F238E27FC236}">
                <a16:creationId xmlns:a16="http://schemas.microsoft.com/office/drawing/2014/main" id="{58715DB1-AE09-7E4D-92AA-611123CDDE19}"/>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0578298" y="486846"/>
            <a:ext cx="1613702" cy="1613702"/>
          </a:xfrm>
          <a:prstGeom prst="rect">
            <a:avLst/>
          </a:prstGeom>
        </p:spPr>
      </p:pic>
    </p:spTree>
    <p:extLst>
      <p:ext uri="{BB962C8B-B14F-4D97-AF65-F5344CB8AC3E}">
        <p14:creationId xmlns:p14="http://schemas.microsoft.com/office/powerpoint/2010/main" val="2438339083"/>
      </p:ext>
    </p:extLst>
  </p:cSld>
  <p:clrMapOvr>
    <a:masterClrMapping/>
  </p:clrMapOvr>
  <mc:AlternateContent xmlns:mc="http://schemas.openxmlformats.org/markup-compatibility/2006" xmlns:p14="http://schemas.microsoft.com/office/powerpoint/2010/main">
    <mc:Choice Requires="p14">
      <p:transition spd="slow" p14:dur="2000" advTm="11154"/>
    </mc:Choice>
    <mc:Fallback xmlns="">
      <p:transition spd="slow" advTm="111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336"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0048" y="753227"/>
            <a:ext cx="9613861" cy="1080938"/>
          </a:xfrm>
        </p:spPr>
        <p:txBody>
          <a:bodyPr/>
          <a:lstStyle/>
          <a:p>
            <a:r>
              <a:rPr lang="en-US" dirty="0"/>
              <a:t>Sweet Liberty</a:t>
            </a:r>
          </a:p>
        </p:txBody>
      </p:sp>
      <p:sp>
        <p:nvSpPr>
          <p:cNvPr id="10" name="TextBox 9">
            <a:extLst>
              <a:ext uri="{FF2B5EF4-FFF2-40B4-BE49-F238E27FC236}">
                <a16:creationId xmlns:a16="http://schemas.microsoft.com/office/drawing/2014/main" id="{F9B3646F-10FF-FF44-8E45-FA1F2ABEE063}"/>
              </a:ext>
            </a:extLst>
          </p:cNvPr>
          <p:cNvSpPr txBox="1"/>
          <p:nvPr/>
        </p:nvSpPr>
        <p:spPr>
          <a:xfrm>
            <a:off x="5776332" y="2011931"/>
            <a:ext cx="6088567" cy="4479111"/>
          </a:xfrm>
          <a:prstGeom prst="rect">
            <a:avLst/>
          </a:prstGeom>
          <a:noFill/>
        </p:spPr>
        <p:txBody>
          <a:bodyPr wrap="square" rtlCol="0">
            <a:spAutoFit/>
          </a:bodyPr>
          <a:lstStyle/>
          <a:p>
            <a:pPr>
              <a:lnSpc>
                <a:spcPct val="150000"/>
              </a:lnSpc>
            </a:pPr>
            <a:r>
              <a:rPr lang="en-US" sz="1600" dirty="0"/>
              <a:t>So… what will we not allow?:</a:t>
            </a:r>
            <a:endParaRPr lang="en-ZA" sz="1600" dirty="0"/>
          </a:p>
          <a:p>
            <a:pPr>
              <a:lnSpc>
                <a:spcPct val="150000"/>
              </a:lnSpc>
            </a:pPr>
            <a:r>
              <a:rPr lang="en-US" sz="1600" dirty="0"/>
              <a:t> </a:t>
            </a:r>
            <a:endParaRPr lang="en-ZA" sz="1600" dirty="0"/>
          </a:p>
          <a:p>
            <a:pPr lvl="0">
              <a:lnSpc>
                <a:spcPct val="150000"/>
              </a:lnSpc>
            </a:pPr>
            <a:r>
              <a:rPr lang="en-US" sz="1600" dirty="0"/>
              <a:t>SUGAR! Sugar is unfortunately banned. </a:t>
            </a:r>
            <a:endParaRPr lang="en-ZA" sz="1600" dirty="0"/>
          </a:p>
          <a:p>
            <a:pPr>
              <a:lnSpc>
                <a:spcPct val="150000"/>
              </a:lnSpc>
            </a:pPr>
            <a:r>
              <a:rPr lang="en-US" sz="1600" dirty="0"/>
              <a:t>Why? The jury is still out on whether sugar actually makes a child hyperactive or not. While there has not been an actual link pin-pointing sugar as the culprit to making your child bounce off the walls, some professionals believe that rather than it being the sugar that makes your child hyper, it is the excitement of the sweets, at a party, with friends, the </a:t>
            </a:r>
            <a:r>
              <a:rPr lang="en-US" sz="1600" dirty="0" err="1"/>
              <a:t>colourful</a:t>
            </a:r>
            <a:r>
              <a:rPr lang="en-US" sz="1600" dirty="0"/>
              <a:t> playful bag of fun that makes the child hyperactive and not the sugar itself. We therefore have a strict policy against any form of excitement in your child’s lunchbox. </a:t>
            </a:r>
          </a:p>
        </p:txBody>
      </p:sp>
      <p:pic>
        <p:nvPicPr>
          <p:cNvPr id="9" name="Picture 8">
            <a:extLst>
              <a:ext uri="{FF2B5EF4-FFF2-40B4-BE49-F238E27FC236}">
                <a16:creationId xmlns:a16="http://schemas.microsoft.com/office/drawing/2014/main" id="{898C7D35-8040-CA47-81B6-2109770F9A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7101" y="2187737"/>
            <a:ext cx="3651287" cy="2990192"/>
          </a:xfrm>
          <a:prstGeom prst="rect">
            <a:avLst/>
          </a:prstGeom>
          <a:ln w="25400">
            <a:solidFill>
              <a:schemeClr val="bg1"/>
            </a:solidFill>
          </a:ln>
        </p:spPr>
      </p:pic>
      <p:pic>
        <p:nvPicPr>
          <p:cNvPr id="13" name="Picture 12">
            <a:extLst>
              <a:ext uri="{FF2B5EF4-FFF2-40B4-BE49-F238E27FC236}">
                <a16:creationId xmlns:a16="http://schemas.microsoft.com/office/drawing/2014/main" id="{71263694-30EC-A54C-9559-7DD72062B7E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602166"/>
            <a:ext cx="1654098" cy="1390118"/>
          </a:xfrm>
          <a:prstGeom prst="rect">
            <a:avLst/>
          </a:prstGeom>
        </p:spPr>
      </p:pic>
      <p:pic>
        <p:nvPicPr>
          <p:cNvPr id="17" name="Picture 16" descr="A person holding a birthday cake&#10;&#10;Description automatically generated">
            <a:extLst>
              <a:ext uri="{FF2B5EF4-FFF2-40B4-BE49-F238E27FC236}">
                <a16:creationId xmlns:a16="http://schemas.microsoft.com/office/drawing/2014/main" id="{2DED7667-6673-3E47-A5A6-387851AB947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250937" y="3980501"/>
            <a:ext cx="3302370" cy="2682646"/>
          </a:xfrm>
          <a:prstGeom prst="rect">
            <a:avLst/>
          </a:prstGeom>
          <a:ln w="25400">
            <a:solidFill>
              <a:schemeClr val="bg1"/>
            </a:solidFill>
          </a:ln>
        </p:spPr>
      </p:pic>
      <p:pic>
        <p:nvPicPr>
          <p:cNvPr id="4" name="Picture 3" descr="Icon&#10;&#10;Description automatically generated">
            <a:extLst>
              <a:ext uri="{FF2B5EF4-FFF2-40B4-BE49-F238E27FC236}">
                <a16:creationId xmlns:a16="http://schemas.microsoft.com/office/drawing/2014/main" id="{8D45DBF5-B906-B445-A875-40412658242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381140" y="0"/>
            <a:ext cx="2752287" cy="2691643"/>
          </a:xfrm>
          <a:prstGeom prst="rect">
            <a:avLst/>
          </a:prstGeom>
        </p:spPr>
      </p:pic>
      <p:pic>
        <p:nvPicPr>
          <p:cNvPr id="5" name="Audio Recording 14 Dec 2020 at 21:09:59" descr="Audio Recording 14 Dec 2020 at 21:09:59">
            <a:hlinkClick r:id="" action="ppaction://media"/>
            <a:extLst>
              <a:ext uri="{FF2B5EF4-FFF2-40B4-BE49-F238E27FC236}">
                <a16:creationId xmlns:a16="http://schemas.microsoft.com/office/drawing/2014/main" id="{F2AA927A-B3B2-384C-B24B-2F46A0642CB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829799" y="624331"/>
            <a:ext cx="1338729" cy="1338729"/>
          </a:xfrm>
          <a:prstGeom prst="rect">
            <a:avLst/>
          </a:prstGeom>
        </p:spPr>
      </p:pic>
    </p:spTree>
    <p:extLst>
      <p:ext uri="{BB962C8B-B14F-4D97-AF65-F5344CB8AC3E}">
        <p14:creationId xmlns:p14="http://schemas.microsoft.com/office/powerpoint/2010/main" val="2807568981"/>
      </p:ext>
    </p:extLst>
  </p:cSld>
  <p:clrMapOvr>
    <a:masterClrMapping/>
  </p:clrMapOvr>
  <mc:AlternateContent xmlns:mc="http://schemas.openxmlformats.org/markup-compatibility/2006" xmlns:p14="http://schemas.microsoft.com/office/powerpoint/2010/main">
    <mc:Choice Requires="p14">
      <p:transition spd="slow" p14:dur="2000" advTm="11154"/>
    </mc:Choice>
    <mc:Fallback xmlns="">
      <p:transition spd="slow" advTm="111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47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1303A0-78E9-BD4E-9518-E23E973D48F8}"/>
              </a:ext>
            </a:extLst>
          </p:cNvPr>
          <p:cNvSpPr/>
          <p:nvPr/>
        </p:nvSpPr>
        <p:spPr>
          <a:xfrm>
            <a:off x="367332" y="2223418"/>
            <a:ext cx="7496497" cy="421083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7EE2823-0247-984D-9D36-3383854C339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96771" y="4588219"/>
            <a:ext cx="2867058" cy="1672683"/>
          </a:xfrm>
          <a:prstGeom prst="rect">
            <a:avLst/>
          </a:prstGeom>
        </p:spPr>
      </p:pic>
      <p:sp>
        <p:nvSpPr>
          <p:cNvPr id="7" name="Title 6">
            <a:extLst>
              <a:ext uri="{FF2B5EF4-FFF2-40B4-BE49-F238E27FC236}">
                <a16:creationId xmlns:a16="http://schemas.microsoft.com/office/drawing/2014/main" id="{E7BA5F92-597A-914E-9CF7-1B2633F88C5F}"/>
              </a:ext>
            </a:extLst>
          </p:cNvPr>
          <p:cNvSpPr>
            <a:spLocks noGrp="1"/>
          </p:cNvSpPr>
          <p:nvPr>
            <p:ph type="title"/>
          </p:nvPr>
        </p:nvSpPr>
        <p:spPr/>
        <p:txBody>
          <a:bodyPr/>
          <a:lstStyle/>
          <a:p>
            <a:r>
              <a:rPr lang="en-US" dirty="0"/>
              <a:t>The Usual Suspects</a:t>
            </a:r>
          </a:p>
        </p:txBody>
      </p:sp>
      <p:pic>
        <p:nvPicPr>
          <p:cNvPr id="10" name="Picture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817701" y="2525751"/>
            <a:ext cx="1864371" cy="3958683"/>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56060" y="4505093"/>
            <a:ext cx="3872113" cy="1929161"/>
          </a:xfrm>
          <a:prstGeom prst="rect">
            <a:avLst/>
          </a:prstGeom>
        </p:spPr>
      </p:pic>
      <p:pic>
        <p:nvPicPr>
          <p:cNvPr id="15" name="Picture 14">
            <a:extLst>
              <a:ext uri="{FF2B5EF4-FFF2-40B4-BE49-F238E27FC236}">
                <a16:creationId xmlns:a16="http://schemas.microsoft.com/office/drawing/2014/main" id="{01BD02E3-B5FA-0443-A471-3207AFD0D961}"/>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535321" y="3329936"/>
            <a:ext cx="2094624" cy="2094624"/>
          </a:xfrm>
          <a:prstGeom prst="rect">
            <a:avLst/>
          </a:prstGeom>
        </p:spPr>
      </p:pic>
      <p:pic>
        <p:nvPicPr>
          <p:cNvPr id="19" name="Picture 18">
            <a:extLst>
              <a:ext uri="{FF2B5EF4-FFF2-40B4-BE49-F238E27FC236}">
                <a16:creationId xmlns:a16="http://schemas.microsoft.com/office/drawing/2014/main" id="{0CDFA176-1489-084C-A50D-363BB19C3570}"/>
              </a:ext>
            </a:extLst>
          </p:cNvPr>
          <p:cNvPicPr>
            <a:picLocks noChangeAspect="1"/>
          </p:cNvPicPr>
          <p:nvPr/>
        </p:nvPicPr>
        <p:blipFill>
          <a:blip r:embed="rId8" cstate="screen">
            <a:extLst>
              <a:ext uri="{BEBA8EAE-BF5A-486C-A8C5-ECC9F3942E4B}">
                <a14:imgProps xmlns:a14="http://schemas.microsoft.com/office/drawing/2010/main">
                  <a14:imgLayer r:embed="rId9">
                    <a14:imgEffect>
                      <a14:backgroundRemoval t="9982" b="89927" l="9890" r="90797">
                        <a14:foregroundMark x1="41071" y1="15476" x2="31731" y2="18773"/>
                        <a14:foregroundMark x1="31731" y1="18773" x2="7830" y2="43590"/>
                        <a14:foregroundMark x1="7830" y1="43590" x2="10440" y2="50733"/>
                        <a14:foregroundMark x1="10440" y1="50733" x2="6731" y2="57692"/>
                        <a14:foregroundMark x1="6731" y1="57692" x2="12088" y2="85806"/>
                        <a14:foregroundMark x1="12088" y1="85806" x2="21154" y2="89744"/>
                        <a14:foregroundMark x1="21154" y1="89744" x2="54670" y2="91026"/>
                        <a14:foregroundMark x1="54670" y1="91026" x2="75824" y2="90018"/>
                        <a14:foregroundMark x1="75824" y1="90018" x2="83516" y2="85165"/>
                        <a14:foregroundMark x1="83516" y1="85165" x2="90797" y2="42491"/>
                        <a14:foregroundMark x1="90797" y1="42491" x2="75000" y2="23535"/>
                        <a14:foregroundMark x1="75000" y1="23535" x2="71016" y2="16667"/>
                        <a14:foregroundMark x1="71016" y1="16667" x2="50137" y2="13095"/>
                        <a14:foregroundMark x1="50137" y1="13095" x2="40797" y2="15110"/>
                      </a14:backgroundRemoval>
                    </a14:imgEffect>
                  </a14:imgLayer>
                </a14:imgProps>
              </a:ext>
              <a:ext uri="{28A0092B-C50C-407E-A947-70E740481C1C}">
                <a14:useLocalDpi xmlns:a14="http://schemas.microsoft.com/office/drawing/2010/main"/>
              </a:ext>
            </a:extLst>
          </a:blip>
          <a:stretch>
            <a:fillRect/>
          </a:stretch>
        </p:blipFill>
        <p:spPr>
          <a:xfrm flipH="1">
            <a:off x="3635944" y="4530183"/>
            <a:ext cx="1286107" cy="1929161"/>
          </a:xfrm>
          <a:prstGeom prst="rect">
            <a:avLst/>
          </a:prstGeom>
        </p:spPr>
      </p:pic>
      <p:pic>
        <p:nvPicPr>
          <p:cNvPr id="12" name="Picture 11">
            <a:extLst>
              <a:ext uri="{FF2B5EF4-FFF2-40B4-BE49-F238E27FC236}">
                <a16:creationId xmlns:a16="http://schemas.microsoft.com/office/drawing/2014/main" id="{84F74DDD-C663-8640-B641-552F78D290D6}"/>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46626" y="2129880"/>
            <a:ext cx="4148454" cy="4483591"/>
          </a:xfrm>
          <a:prstGeom prst="rect">
            <a:avLst/>
          </a:prstGeom>
        </p:spPr>
      </p:pic>
      <p:pic>
        <p:nvPicPr>
          <p:cNvPr id="20" name="Picture 19">
            <a:extLst>
              <a:ext uri="{FF2B5EF4-FFF2-40B4-BE49-F238E27FC236}">
                <a16:creationId xmlns:a16="http://schemas.microsoft.com/office/drawing/2014/main" id="{CC7C62C7-F87A-7843-A71F-2FDECCC1C494}"/>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3607845" y="2129880"/>
            <a:ext cx="4148454" cy="4483591"/>
          </a:xfrm>
          <a:prstGeom prst="rect">
            <a:avLst/>
          </a:prstGeom>
        </p:spPr>
      </p:pic>
      <p:sp>
        <p:nvSpPr>
          <p:cNvPr id="21" name="TextBox 20">
            <a:extLst>
              <a:ext uri="{FF2B5EF4-FFF2-40B4-BE49-F238E27FC236}">
                <a16:creationId xmlns:a16="http://schemas.microsoft.com/office/drawing/2014/main" id="{0CD2D35F-FDFF-0141-A371-260E32238101}"/>
              </a:ext>
            </a:extLst>
          </p:cNvPr>
          <p:cNvSpPr txBox="1"/>
          <p:nvPr/>
        </p:nvSpPr>
        <p:spPr>
          <a:xfrm>
            <a:off x="7938056" y="2223418"/>
            <a:ext cx="4174012" cy="4478149"/>
          </a:xfrm>
          <a:prstGeom prst="rect">
            <a:avLst/>
          </a:prstGeom>
          <a:noFill/>
        </p:spPr>
        <p:txBody>
          <a:bodyPr wrap="square" rtlCol="0">
            <a:spAutoFit/>
          </a:bodyPr>
          <a:lstStyle/>
          <a:p>
            <a:pPr>
              <a:lnSpc>
                <a:spcPct val="150000"/>
              </a:lnSpc>
            </a:pPr>
            <a:r>
              <a:rPr lang="en-US" sz="1500" dirty="0"/>
              <a:t>So, no sugary-creamy biscuits (</a:t>
            </a:r>
            <a:r>
              <a:rPr lang="en-US" sz="1500" dirty="0" err="1"/>
              <a:t>oreos</a:t>
            </a:r>
            <a:r>
              <a:rPr lang="en-US" sz="1500" dirty="0"/>
              <a:t>), twinkies, basically nothing fun. No sweets at all. No GUM anywhere! Ever! Remember going to school and accidentally putting your hand under the table and feeling little mountains of pre-chewed gum underneath! – this school really tries to eliminate that unpleasantness completely.  No sodas, no iced teas (which have sometimes more sugar than the sodas), no juices whatsoever.</a:t>
            </a:r>
            <a:endParaRPr lang="en-ZA" sz="1500" dirty="0"/>
          </a:p>
          <a:p>
            <a:pPr>
              <a:lnSpc>
                <a:spcPct val="150000"/>
              </a:lnSpc>
            </a:pPr>
            <a:r>
              <a:rPr lang="en-US" sz="1500" dirty="0"/>
              <a:t>No </a:t>
            </a:r>
            <a:r>
              <a:rPr lang="en-US" sz="1500" dirty="0" err="1"/>
              <a:t>flavoured</a:t>
            </a:r>
            <a:r>
              <a:rPr lang="en-US" sz="1500" dirty="0"/>
              <a:t> waters, please, it’s simply </a:t>
            </a:r>
            <a:r>
              <a:rPr lang="en-US" sz="1500" dirty="0" err="1"/>
              <a:t>colourless</a:t>
            </a:r>
            <a:r>
              <a:rPr lang="en-US" sz="1500" dirty="0"/>
              <a:t> cooldrink. </a:t>
            </a:r>
            <a:endParaRPr lang="en-ZA" sz="1500" dirty="0"/>
          </a:p>
          <a:p>
            <a:endParaRPr lang="en-US" sz="1500" dirty="0"/>
          </a:p>
        </p:txBody>
      </p:sp>
      <p:pic>
        <p:nvPicPr>
          <p:cNvPr id="3" name="Picture 2" descr="A picture containing scene, room, table, cup&#10;&#10;Description automatically generated">
            <a:extLst>
              <a:ext uri="{FF2B5EF4-FFF2-40B4-BE49-F238E27FC236}">
                <a16:creationId xmlns:a16="http://schemas.microsoft.com/office/drawing/2014/main" id="{98CA640E-F3C8-9147-B235-594C5D2935E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182839" y="0"/>
            <a:ext cx="2443306" cy="2389471"/>
          </a:xfrm>
          <a:prstGeom prst="rect">
            <a:avLst/>
          </a:prstGeom>
        </p:spPr>
      </p:pic>
      <p:pic>
        <p:nvPicPr>
          <p:cNvPr id="2" name="Audio Recording 14 Dec 2020 at 21:10:55" descr="Audio Recording 14 Dec 2020 at 21:10:55">
            <a:hlinkClick r:id="" action="ppaction://media"/>
            <a:extLst>
              <a:ext uri="{FF2B5EF4-FFF2-40B4-BE49-F238E27FC236}">
                <a16:creationId xmlns:a16="http://schemas.microsoft.com/office/drawing/2014/main" id="{35F3F976-CE67-7D45-9501-FDAB802292A2}"/>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0646285" y="560805"/>
            <a:ext cx="1465783" cy="1465783"/>
          </a:xfrm>
          <a:prstGeom prst="rect">
            <a:avLst/>
          </a:prstGeom>
        </p:spPr>
      </p:pic>
    </p:spTree>
    <p:extLst>
      <p:ext uri="{BB962C8B-B14F-4D97-AF65-F5344CB8AC3E}">
        <p14:creationId xmlns:p14="http://schemas.microsoft.com/office/powerpoint/2010/main" val="75939381"/>
      </p:ext>
    </p:extLst>
  </p:cSld>
  <p:clrMapOvr>
    <a:masterClrMapping/>
  </p:clrMapOvr>
  <mc:AlternateContent xmlns:mc="http://schemas.openxmlformats.org/markup-compatibility/2006" xmlns:p14="http://schemas.microsoft.com/office/powerpoint/2010/main">
    <mc:Choice Requires="p14">
      <p:transition spd="slow" p14:dur="2000" advTm="11082"/>
    </mc:Choice>
    <mc:Fallback xmlns="">
      <p:transition spd="slow" advTm="110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78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A865E47-4365-4F21-B8EA-13B2C12BCB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1" name="Rectangle 10">
              <a:extLst>
                <a:ext uri="{FF2B5EF4-FFF2-40B4-BE49-F238E27FC236}">
                  <a16:creationId xmlns:a16="http://schemas.microsoft.com/office/drawing/2014/main" id="{0CE24988-BB27-40E5-A961-9FA7ED0DB9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0BDE80E-ADE0-4E16-8F80-306A15F4D3F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alphaModFix amt="10000"/>
              <a:extLst>
                <a:ext uri="{28A0092B-C50C-407E-A947-70E740481C1C}">
                  <a14:useLocalDpi xmlns:a14="http://schemas.microsoft.com/office/drawing/2010/main"/>
                </a:ext>
              </a:extLst>
            </a:blip>
            <a:stretch>
              <a:fillRect/>
            </a:stretch>
          </p:blipFill>
          <p:spPr>
            <a:xfrm>
              <a:off x="-3176" y="0"/>
              <a:ext cx="12192000" cy="6858000"/>
            </a:xfrm>
            <a:prstGeom prst="rect">
              <a:avLst/>
            </a:prstGeom>
          </p:spPr>
        </p:pic>
      </p:grpSp>
      <p:sp>
        <p:nvSpPr>
          <p:cNvPr id="3" name="Content Placeholder 2"/>
          <p:cNvSpPr>
            <a:spLocks noGrp="1"/>
          </p:cNvSpPr>
          <p:nvPr>
            <p:ph idx="1"/>
          </p:nvPr>
        </p:nvSpPr>
        <p:spPr>
          <a:xfrm>
            <a:off x="340162" y="2121426"/>
            <a:ext cx="5415677" cy="4331556"/>
          </a:xfrm>
        </p:spPr>
        <p:txBody>
          <a:bodyPr>
            <a:normAutofit fontScale="92500" lnSpcReduction="10000"/>
          </a:bodyPr>
          <a:lstStyle/>
          <a:p>
            <a:pPr marL="0" indent="0">
              <a:lnSpc>
                <a:spcPct val="150000"/>
              </a:lnSpc>
              <a:buNone/>
            </a:pPr>
            <a:r>
              <a:rPr lang="en-US" sz="2000" dirty="0"/>
              <a:t>Why do we limit the learner’s sugar intake?</a:t>
            </a:r>
          </a:p>
          <a:p>
            <a:pPr marL="457200" indent="-457200">
              <a:lnSpc>
                <a:spcPct val="150000"/>
              </a:lnSpc>
              <a:buAutoNum type="arabicPeriod"/>
            </a:pPr>
            <a:r>
              <a:rPr lang="en-US" sz="2000" dirty="0"/>
              <a:t>Sugar is an “empty calorie food”. It provides calories but has no protective nutrients.</a:t>
            </a:r>
          </a:p>
          <a:p>
            <a:pPr marL="457200" indent="-457200">
              <a:lnSpc>
                <a:spcPct val="150000"/>
              </a:lnSpc>
              <a:buAutoNum type="arabicPeriod"/>
            </a:pPr>
            <a:r>
              <a:rPr lang="en-US" sz="2000" dirty="0"/>
              <a:t>Sugar is associated with obesity and tooth decay</a:t>
            </a:r>
          </a:p>
          <a:p>
            <a:pPr marL="457200" indent="-457200">
              <a:lnSpc>
                <a:spcPct val="150000"/>
              </a:lnSpc>
              <a:buAutoNum type="arabicPeriod"/>
            </a:pPr>
            <a:r>
              <a:rPr lang="en-US" sz="2000" dirty="0"/>
              <a:t>Too much sugar affects the memory negatively</a:t>
            </a:r>
          </a:p>
          <a:p>
            <a:pPr marL="457200" indent="-457200">
              <a:lnSpc>
                <a:spcPct val="150000"/>
              </a:lnSpc>
              <a:buAutoNum type="arabicPeriod"/>
            </a:pPr>
            <a:r>
              <a:rPr lang="en-US" sz="2000" dirty="0"/>
              <a:t>The bees love it</a:t>
            </a:r>
            <a:r>
              <a:rPr lang="mr-IN" sz="2000" dirty="0"/>
              <a:t>…</a:t>
            </a:r>
            <a:endParaRPr lang="en-US" sz="2000" dirty="0"/>
          </a:p>
          <a:p>
            <a:endParaRPr lang="en-US" sz="2000" dirty="0"/>
          </a:p>
        </p:txBody>
      </p:sp>
      <p:pic>
        <p:nvPicPr>
          <p:cNvPr id="5" name="Picture 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96000" y="10"/>
            <a:ext cx="6092823" cy="6856310"/>
          </a:xfrm>
          <a:prstGeom prst="rect">
            <a:avLst/>
          </a:prstGeom>
          <a:ln w="25400">
            <a:solidFill>
              <a:schemeClr val="tx1"/>
            </a:solidFill>
          </a:ln>
          <a:effectLst/>
        </p:spPr>
      </p:pic>
      <p:sp>
        <p:nvSpPr>
          <p:cNvPr id="14" name="Rectangle 13">
            <a:extLst>
              <a:ext uri="{FF2B5EF4-FFF2-40B4-BE49-F238E27FC236}">
                <a16:creationId xmlns:a16="http://schemas.microsoft.com/office/drawing/2014/main" id="{13BC1C09-8FD1-4619-B317-E9EED5E55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8"/>
            <a:ext cx="5041629" cy="1080938"/>
          </a:xfrm>
        </p:spPr>
        <p:txBody>
          <a:bodyPr>
            <a:normAutofit/>
          </a:bodyPr>
          <a:lstStyle/>
          <a:p>
            <a:r>
              <a:rPr lang="en-US" dirty="0"/>
              <a:t>A Spoonful of Sugar</a:t>
            </a:r>
            <a:r>
              <a:rPr lang="mr-IN" dirty="0"/>
              <a:t>…</a:t>
            </a:r>
            <a:endParaRPr lang="en-US" dirty="0"/>
          </a:p>
        </p:txBody>
      </p:sp>
      <p:pic>
        <p:nvPicPr>
          <p:cNvPr id="16" name="Picture 15">
            <a:extLst>
              <a:ext uri="{FF2B5EF4-FFF2-40B4-BE49-F238E27FC236}">
                <a16:creationId xmlns:a16="http://schemas.microsoft.com/office/drawing/2014/main" id="{D3143E80-C928-46DB-9299-0BD06348A9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cstate="screen">
            <a:extLst>
              <a:ext uri="{28A0092B-C50C-407E-A947-70E740481C1C}">
                <a14:useLocalDpi xmlns:a14="http://schemas.microsoft.com/office/drawing/2010/main"/>
              </a:ext>
            </a:extLst>
          </a:blip>
          <a:stretch>
            <a:fillRect/>
          </a:stretch>
        </p:blipFill>
        <p:spPr>
          <a:xfrm>
            <a:off x="2" y="1970240"/>
            <a:ext cx="6492240" cy="261714"/>
          </a:xfrm>
          <a:prstGeom prst="rect">
            <a:avLst/>
          </a:prstGeom>
        </p:spPr>
      </p:pic>
      <p:pic>
        <p:nvPicPr>
          <p:cNvPr id="13" name="Picture 12" descr="Icon&#10;&#10;Description automatically generated">
            <a:extLst>
              <a:ext uri="{FF2B5EF4-FFF2-40B4-BE49-F238E27FC236}">
                <a16:creationId xmlns:a16="http://schemas.microsoft.com/office/drawing/2014/main" id="{7A70CD70-7C46-144D-998C-7F6BCE3C425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90367" y="101940"/>
            <a:ext cx="2437216" cy="2383514"/>
          </a:xfrm>
          <a:prstGeom prst="rect">
            <a:avLst/>
          </a:prstGeom>
        </p:spPr>
      </p:pic>
      <p:pic>
        <p:nvPicPr>
          <p:cNvPr id="4" name="Audio Recording 14 Dec 2020 at 21:12:03" descr="Audio Recording 14 Dec 2020 at 21:12:03">
            <a:hlinkClick r:id="" action="ppaction://media"/>
            <a:extLst>
              <a:ext uri="{FF2B5EF4-FFF2-40B4-BE49-F238E27FC236}">
                <a16:creationId xmlns:a16="http://schemas.microsoft.com/office/drawing/2014/main" id="{97FF806C-48CC-4C43-9290-CFB3427E6630}"/>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477189" y="5143189"/>
            <a:ext cx="1714811" cy="1714811"/>
          </a:xfrm>
          <a:prstGeom prst="rect">
            <a:avLst/>
          </a:prstGeom>
        </p:spPr>
      </p:pic>
    </p:spTree>
    <p:extLst>
      <p:ext uri="{BB962C8B-B14F-4D97-AF65-F5344CB8AC3E}">
        <p14:creationId xmlns:p14="http://schemas.microsoft.com/office/powerpoint/2010/main" val="3023469949"/>
      </p:ext>
    </p:extLst>
  </p:cSld>
  <p:clrMapOvr>
    <a:masterClrMapping/>
  </p:clrMapOvr>
  <mc:AlternateContent xmlns:mc="http://schemas.openxmlformats.org/markup-compatibility/2006" xmlns:p14="http://schemas.microsoft.com/office/powerpoint/2010/main">
    <mc:Choice Requires="p14">
      <p:transition spd="slow" p14:dur="2000" advTm="11250"/>
    </mc:Choice>
    <mc:Fallback xmlns="">
      <p:transition spd="slow" advTm="112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4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B6DF8341-38C0-41F8-A81E-5755FB3B0A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7" name="Rectangle 26">
              <a:extLst>
                <a:ext uri="{FF2B5EF4-FFF2-40B4-BE49-F238E27FC236}">
                  <a16:creationId xmlns:a16="http://schemas.microsoft.com/office/drawing/2014/main" id="{1D1D2268-D2F6-4DD1-A457-46ADF34768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09E82E97-9819-4793-B871-3157EC12A93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alphaModFix amt="10000"/>
              <a:extLst>
                <a:ext uri="{28A0092B-C50C-407E-A947-70E740481C1C}">
                  <a14:useLocalDpi xmlns:a14="http://schemas.microsoft.com/office/drawing/2010/main"/>
                </a:ext>
              </a:extLst>
            </a:blip>
            <a:stretch>
              <a:fillRect/>
            </a:stretch>
          </p:blipFill>
          <p:spPr>
            <a:xfrm>
              <a:off x="-3176" y="0"/>
              <a:ext cx="12192000" cy="6858000"/>
            </a:xfrm>
            <a:prstGeom prst="rect">
              <a:avLst/>
            </a:prstGeom>
          </p:spPr>
        </p:pic>
      </p:grpSp>
      <p:sp>
        <p:nvSpPr>
          <p:cNvPr id="30" name="Rectangle 29">
            <a:extLst>
              <a:ext uri="{FF2B5EF4-FFF2-40B4-BE49-F238E27FC236}">
                <a16:creationId xmlns:a16="http://schemas.microsoft.com/office/drawing/2014/main" id="{1EF53BF8-8E50-496B-B9DB-CBBE6413A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45062" y="807355"/>
            <a:ext cx="5687025" cy="1080938"/>
          </a:xfrm>
        </p:spPr>
        <p:txBody>
          <a:bodyPr>
            <a:normAutofit/>
          </a:bodyPr>
          <a:lstStyle/>
          <a:p>
            <a:r>
              <a:rPr lang="en-US" sz="2800" dirty="0"/>
              <a:t>Water… Water… Everywhere!</a:t>
            </a:r>
          </a:p>
        </p:txBody>
      </p:sp>
      <p:pic>
        <p:nvPicPr>
          <p:cNvPr id="32" name="Picture 31">
            <a:extLst>
              <a:ext uri="{FF2B5EF4-FFF2-40B4-BE49-F238E27FC236}">
                <a16:creationId xmlns:a16="http://schemas.microsoft.com/office/drawing/2014/main" id="{D53D81F5-9CA1-4207-86AF-72DAF1C3670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screen">
            <a:extLst>
              <a:ext uri="{28A0092B-C50C-407E-A947-70E740481C1C}">
                <a14:useLocalDpi xmlns:a14="http://schemas.microsoft.com/office/drawing/2010/main"/>
              </a:ext>
            </a:extLst>
          </a:blip>
          <a:stretch>
            <a:fillRect/>
          </a:stretch>
        </p:blipFill>
        <p:spPr>
          <a:xfrm>
            <a:off x="2" y="1970240"/>
            <a:ext cx="5029200" cy="202738"/>
          </a:xfrm>
          <a:prstGeom prst="rect">
            <a:avLst/>
          </a:prstGeom>
        </p:spPr>
      </p:pic>
      <p:sp>
        <p:nvSpPr>
          <p:cNvPr id="12" name="Content Placeholder 11">
            <a:extLst>
              <a:ext uri="{FF2B5EF4-FFF2-40B4-BE49-F238E27FC236}">
                <a16:creationId xmlns:a16="http://schemas.microsoft.com/office/drawing/2014/main" id="{942AF7FA-ECDE-4936-A982-89DCB312EE9A}"/>
              </a:ext>
            </a:extLst>
          </p:cNvPr>
          <p:cNvSpPr>
            <a:spLocks noGrp="1"/>
          </p:cNvSpPr>
          <p:nvPr>
            <p:ph idx="1"/>
          </p:nvPr>
        </p:nvSpPr>
        <p:spPr>
          <a:xfrm>
            <a:off x="484628" y="2059745"/>
            <a:ext cx="4544573" cy="4521127"/>
          </a:xfrm>
        </p:spPr>
        <p:txBody>
          <a:bodyPr>
            <a:noAutofit/>
          </a:bodyPr>
          <a:lstStyle/>
          <a:p>
            <a:pPr marL="0" indent="0">
              <a:lnSpc>
                <a:spcPct val="170000"/>
              </a:lnSpc>
              <a:buNone/>
            </a:pPr>
            <a:r>
              <a:rPr lang="en-US" sz="1800" dirty="0"/>
              <a:t>What can your child drink?</a:t>
            </a:r>
          </a:p>
          <a:p>
            <a:pPr marL="0" indent="0">
              <a:lnSpc>
                <a:spcPct val="170000"/>
              </a:lnSpc>
              <a:buNone/>
            </a:pPr>
            <a:r>
              <a:rPr lang="en-US" sz="1800" dirty="0"/>
              <a:t>You have a whole variety of different waters to choose from. There is tap water, lovingly poured into a </a:t>
            </a:r>
            <a:r>
              <a:rPr lang="en-US" sz="1800" dirty="0" err="1"/>
              <a:t>colourful</a:t>
            </a:r>
            <a:r>
              <a:rPr lang="en-US" sz="1800" dirty="0"/>
              <a:t> water-bottle. There is actual bottled water like </a:t>
            </a:r>
            <a:r>
              <a:rPr lang="en-US" sz="1800" dirty="0" err="1"/>
              <a:t>Valpre</a:t>
            </a:r>
            <a:r>
              <a:rPr lang="en-US" sz="1800" dirty="0"/>
              <a:t> or </a:t>
            </a:r>
            <a:r>
              <a:rPr lang="en-US" sz="1800" dirty="0" err="1"/>
              <a:t>BonAqua</a:t>
            </a:r>
            <a:r>
              <a:rPr lang="en-US" sz="1800" dirty="0"/>
              <a:t>, and if you really want to spoil your child because they deserve it, then splash out on some Evian. </a:t>
            </a:r>
          </a:p>
        </p:txBody>
      </p:sp>
      <p:pic>
        <p:nvPicPr>
          <p:cNvPr id="4" name="Content Placeholder 3"/>
          <p:cNvPicPr>
            <a:picLocks noChangeAspect="1"/>
          </p:cNvPicPr>
          <p:nvPr/>
        </p:nvPicPr>
        <p:blipFill rotWithShape="1">
          <a:blip r:embed="rId6" cstate="screen">
            <a:extLst>
              <a:ext uri="{28A0092B-C50C-407E-A947-70E740481C1C}">
                <a14:useLocalDpi xmlns:a14="http://schemas.microsoft.com/office/drawing/2010/main"/>
              </a:ext>
            </a:extLst>
          </a:blip>
          <a:srcRect b="-2"/>
          <a:stretch/>
        </p:blipFill>
        <p:spPr>
          <a:xfrm>
            <a:off x="5449575" y="488844"/>
            <a:ext cx="3368936" cy="3526040"/>
          </a:xfrm>
          <a:prstGeom prst="rect">
            <a:avLst/>
          </a:prstGeom>
        </p:spPr>
      </p:pic>
      <p:sp>
        <p:nvSpPr>
          <p:cNvPr id="34" name="Rectangle 33">
            <a:extLst>
              <a:ext uri="{FF2B5EF4-FFF2-40B4-BE49-F238E27FC236}">
                <a16:creationId xmlns:a16="http://schemas.microsoft.com/office/drawing/2014/main" id="{621EF2C5-4DD0-49D0-AF0A-1C02F80AA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67679" y="488844"/>
            <a:ext cx="2739690" cy="202283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child&#10;&#10;Description automatically generated">
            <a:extLst>
              <a:ext uri="{FF2B5EF4-FFF2-40B4-BE49-F238E27FC236}">
                <a16:creationId xmlns:a16="http://schemas.microsoft.com/office/drawing/2014/main" id="{9FADEF36-5CCC-964C-BC2F-0F1CCF0E897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3"/>
          <a:stretch/>
        </p:blipFill>
        <p:spPr>
          <a:xfrm>
            <a:off x="8967679" y="488844"/>
            <a:ext cx="2739690" cy="2022832"/>
          </a:xfrm>
          <a:prstGeom prst="rect">
            <a:avLst/>
          </a:prstGeom>
        </p:spPr>
      </p:pic>
      <p:sp>
        <p:nvSpPr>
          <p:cNvPr id="36" name="Rectangle 35">
            <a:extLst>
              <a:ext uri="{FF2B5EF4-FFF2-40B4-BE49-F238E27FC236}">
                <a16:creationId xmlns:a16="http://schemas.microsoft.com/office/drawing/2014/main" id="{6FD2876B-C6FB-489E-AC79-356278E6CC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9198" y="4169238"/>
            <a:ext cx="3378077" cy="2209379"/>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8" cstate="screen">
            <a:extLst>
              <a:ext uri="{28A0092B-C50C-407E-A947-70E740481C1C}">
                <a14:useLocalDpi xmlns:a14="http://schemas.microsoft.com/office/drawing/2010/main"/>
              </a:ext>
            </a:extLst>
          </a:blip>
          <a:srcRect r="-2"/>
          <a:stretch/>
        </p:blipFill>
        <p:spPr>
          <a:xfrm>
            <a:off x="5449198" y="4169238"/>
            <a:ext cx="3378077" cy="2209379"/>
          </a:xfrm>
          <a:prstGeom prst="rect">
            <a:avLst/>
          </a:prstGeom>
        </p:spPr>
      </p:pic>
      <p:pic>
        <p:nvPicPr>
          <p:cNvPr id="7" name="Picture 6"/>
          <p:cNvPicPr>
            <a:picLocks noChangeAspect="1"/>
          </p:cNvPicPr>
          <p:nvPr/>
        </p:nvPicPr>
        <p:blipFill rotWithShape="1">
          <a:blip r:embed="rId9" cstate="screen">
            <a:extLst>
              <a:ext uri="{28A0092B-C50C-407E-A947-70E740481C1C}">
                <a14:useLocalDpi xmlns:a14="http://schemas.microsoft.com/office/drawing/2010/main"/>
              </a:ext>
            </a:extLst>
          </a:blip>
          <a:srcRect r="-3" b="-3"/>
          <a:stretch/>
        </p:blipFill>
        <p:spPr>
          <a:xfrm>
            <a:off x="8967680" y="2666029"/>
            <a:ext cx="2739691" cy="3712587"/>
          </a:xfrm>
          <a:prstGeom prst="rect">
            <a:avLst/>
          </a:prstGeom>
        </p:spPr>
      </p:pic>
      <p:pic>
        <p:nvPicPr>
          <p:cNvPr id="3" name="Audio Recording 14 Dec 2020 at 21:12:46" descr="Audio Recording 14 Dec 2020 at 21:12:46">
            <a:hlinkClick r:id="" action="ppaction://media"/>
            <a:extLst>
              <a:ext uri="{FF2B5EF4-FFF2-40B4-BE49-F238E27FC236}">
                <a16:creationId xmlns:a16="http://schemas.microsoft.com/office/drawing/2014/main" id="{4FDE5D2C-DA0D-9D4F-B96B-8958D624D555}"/>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715625" y="5313495"/>
            <a:ext cx="1473199" cy="1473199"/>
          </a:xfrm>
          <a:prstGeom prst="rect">
            <a:avLst/>
          </a:prstGeom>
        </p:spPr>
      </p:pic>
    </p:spTree>
    <p:extLst>
      <p:ext uri="{BB962C8B-B14F-4D97-AF65-F5344CB8AC3E}">
        <p14:creationId xmlns:p14="http://schemas.microsoft.com/office/powerpoint/2010/main" val="4097805273"/>
      </p:ext>
    </p:extLst>
  </p:cSld>
  <p:clrMapOvr>
    <a:masterClrMapping/>
  </p:clrMapOvr>
  <mc:AlternateContent xmlns:mc="http://schemas.openxmlformats.org/markup-compatibility/2006" xmlns:p14="http://schemas.microsoft.com/office/powerpoint/2010/main">
    <mc:Choice Requires="p14">
      <p:transition spd="slow" p14:dur="2000" advTm="11202"/>
    </mc:Choice>
    <mc:Fallback xmlns="">
      <p:transition spd="slow" advTm="112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94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It’s My Party</a:t>
            </a:r>
            <a:r>
              <a:rPr lang="mr-IN" dirty="0"/>
              <a:t>…</a:t>
            </a:r>
            <a:endParaRPr lang="en-US" dirty="0"/>
          </a:p>
        </p:txBody>
      </p:sp>
      <p:graphicFrame>
        <p:nvGraphicFramePr>
          <p:cNvPr id="4" name="Content Placeholder 3"/>
          <p:cNvGraphicFramePr>
            <a:graphicFrameLocks noGrp="1"/>
          </p:cNvGraphicFramePr>
          <p:nvPr>
            <p:ph idx="1"/>
          </p:nvPr>
        </p:nvGraphicFramePr>
        <p:xfrm>
          <a:off x="681038" y="2336800"/>
          <a:ext cx="9613899" cy="4302760"/>
        </p:xfrm>
        <a:graphic>
          <a:graphicData uri="http://schemas.openxmlformats.org/drawingml/2006/table">
            <a:tbl>
              <a:tblPr firstRow="1" bandRow="1">
                <a:tableStyleId>{5C22544A-7EE6-4342-B048-85BDC9FD1C3A}</a:tableStyleId>
              </a:tblPr>
              <a:tblGrid>
                <a:gridCol w="3204633">
                  <a:extLst>
                    <a:ext uri="{9D8B030D-6E8A-4147-A177-3AD203B41FA5}">
                      <a16:colId xmlns:a16="http://schemas.microsoft.com/office/drawing/2014/main" val="20000"/>
                    </a:ext>
                  </a:extLst>
                </a:gridCol>
                <a:gridCol w="3204633">
                  <a:extLst>
                    <a:ext uri="{9D8B030D-6E8A-4147-A177-3AD203B41FA5}">
                      <a16:colId xmlns:a16="http://schemas.microsoft.com/office/drawing/2014/main" val="20001"/>
                    </a:ext>
                  </a:extLst>
                </a:gridCol>
                <a:gridCol w="3204633">
                  <a:extLst>
                    <a:ext uri="{9D8B030D-6E8A-4147-A177-3AD203B41FA5}">
                      <a16:colId xmlns:a16="http://schemas.microsoft.com/office/drawing/2014/main" val="20002"/>
                    </a:ext>
                  </a:extLst>
                </a:gridCol>
              </a:tblGrid>
              <a:tr h="370840">
                <a:tc>
                  <a:txBody>
                    <a:bodyPr/>
                    <a:lstStyle/>
                    <a:p>
                      <a:r>
                        <a:rPr lang="en-US" dirty="0"/>
                        <a:t>THE</a:t>
                      </a:r>
                      <a:r>
                        <a:rPr lang="en-US" baseline="0" dirty="0"/>
                        <a:t> GOOD</a:t>
                      </a:r>
                      <a:r>
                        <a:rPr lang="mr-IN" baseline="0" dirty="0"/>
                        <a:t>…</a:t>
                      </a:r>
                      <a:endParaRPr lang="en-US" dirty="0"/>
                    </a:p>
                  </a:txBody>
                  <a:tcPr marL="87399" marR="87399"/>
                </a:tc>
                <a:tc>
                  <a:txBody>
                    <a:bodyPr/>
                    <a:lstStyle/>
                    <a:p>
                      <a:r>
                        <a:rPr lang="en-US" dirty="0"/>
                        <a:t>THE BAD</a:t>
                      </a:r>
                      <a:r>
                        <a:rPr lang="mr-IN" dirty="0"/>
                        <a:t>…</a:t>
                      </a:r>
                      <a:endParaRPr lang="en-US" dirty="0"/>
                    </a:p>
                  </a:txBody>
                  <a:tcPr marL="87399" marR="87399"/>
                </a:tc>
                <a:tc>
                  <a:txBody>
                    <a:bodyPr/>
                    <a:lstStyle/>
                    <a:p>
                      <a:r>
                        <a:rPr lang="en-US" dirty="0"/>
                        <a:t>AND THE UGLY</a:t>
                      </a:r>
                    </a:p>
                  </a:txBody>
                  <a:tcPr marL="87399" marR="87399"/>
                </a:tc>
                <a:extLst>
                  <a:ext uri="{0D108BD9-81ED-4DB2-BD59-A6C34878D82A}">
                    <a16:rowId xmlns:a16="http://schemas.microsoft.com/office/drawing/2014/main" val="10000"/>
                  </a:ext>
                </a:extLst>
              </a:tr>
              <a:tr h="370840">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marL="87399" marR="87399"/>
                </a:tc>
                <a:tc>
                  <a:txBody>
                    <a:bodyPr/>
                    <a:lstStyle/>
                    <a:p>
                      <a:endParaRPr lang="en-US" dirty="0"/>
                    </a:p>
                  </a:txBody>
                  <a:tcPr marL="87399" marR="87399"/>
                </a:tc>
                <a:tc>
                  <a:txBody>
                    <a:bodyPr/>
                    <a:lstStyle/>
                    <a:p>
                      <a:endParaRPr lang="en-US" dirty="0"/>
                    </a:p>
                  </a:txBody>
                  <a:tcPr marL="87399" marR="87399"/>
                </a:tc>
                <a:extLst>
                  <a:ext uri="{0D108BD9-81ED-4DB2-BD59-A6C34878D82A}">
                    <a16:rowId xmlns:a16="http://schemas.microsoft.com/office/drawing/2014/main" val="10001"/>
                  </a:ext>
                </a:extLst>
              </a:tr>
            </a:tbl>
          </a:graphicData>
        </a:graphic>
      </p:graphicFrame>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0583" y="2799218"/>
            <a:ext cx="1770559" cy="1952822"/>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0321" y="4538889"/>
            <a:ext cx="3242953" cy="2129539"/>
          </a:xfrm>
          <a:prstGeom prst="rect">
            <a:avLst/>
          </a:prstGeom>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99535" y="3037991"/>
            <a:ext cx="3169469" cy="2966392"/>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754308" y="2787637"/>
            <a:ext cx="2389987" cy="2289002"/>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19646" y="4538890"/>
            <a:ext cx="1915391" cy="1915391"/>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045200" y="3378200"/>
            <a:ext cx="99792" cy="99792"/>
          </a:xfrm>
          <a:prstGeom prst="rect">
            <a:avLst/>
          </a:prstGeom>
        </p:spPr>
      </p:pic>
      <p:pic>
        <p:nvPicPr>
          <p:cNvPr id="13" name="Picture 1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045200" y="3378200"/>
            <a:ext cx="99792" cy="99792"/>
          </a:xfrm>
          <a:prstGeom prst="rect">
            <a:avLst/>
          </a:prstGeom>
        </p:spPr>
      </p:pic>
      <p:pic>
        <p:nvPicPr>
          <p:cNvPr id="14" name="Picture 1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807834" y="4752040"/>
            <a:ext cx="1371506" cy="1371506"/>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AEE13BFA-DF0D-7E4A-A1E1-6EE6EC8A5967}"/>
              </a:ext>
            </a:extLst>
          </p:cNvPr>
          <p:cNvSpPr txBox="1"/>
          <p:nvPr/>
        </p:nvSpPr>
        <p:spPr>
          <a:xfrm>
            <a:off x="680321" y="189571"/>
            <a:ext cx="8374469" cy="646331"/>
          </a:xfrm>
          <a:prstGeom prst="rect">
            <a:avLst/>
          </a:prstGeom>
          <a:noFill/>
        </p:spPr>
        <p:txBody>
          <a:bodyPr wrap="square" rtlCol="0">
            <a:spAutoFit/>
          </a:bodyPr>
          <a:lstStyle/>
          <a:p>
            <a:r>
              <a:rPr lang="en-US" dirty="0"/>
              <a:t>No sugar! What then about birthdays?</a:t>
            </a:r>
            <a:endParaRPr lang="en-ZA" dirty="0"/>
          </a:p>
          <a:p>
            <a:endParaRPr lang="en-US" dirty="0"/>
          </a:p>
        </p:txBody>
      </p:sp>
      <p:pic>
        <p:nvPicPr>
          <p:cNvPr id="15" name="Picture 14" descr="Icon&#10;&#10;Description automatically generated">
            <a:extLst>
              <a:ext uri="{FF2B5EF4-FFF2-40B4-BE49-F238E27FC236}">
                <a16:creationId xmlns:a16="http://schemas.microsoft.com/office/drawing/2014/main" id="{49B4E692-A252-AF45-A333-5469B3459E6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909993" y="95994"/>
            <a:ext cx="2752287" cy="2691643"/>
          </a:xfrm>
          <a:prstGeom prst="rect">
            <a:avLst/>
          </a:prstGeom>
        </p:spPr>
      </p:pic>
      <p:pic>
        <p:nvPicPr>
          <p:cNvPr id="6" name="Audio Recording 14 Dec 2020 at 21:14:19" descr="Audio Recording 14 Dec 2020 at 21:14:19">
            <a:hlinkClick r:id="" action="ppaction://media"/>
            <a:extLst>
              <a:ext uri="{FF2B5EF4-FFF2-40B4-BE49-F238E27FC236}">
                <a16:creationId xmlns:a16="http://schemas.microsoft.com/office/drawing/2014/main" id="{3D0D22C3-3572-8546-B9E6-230B79FCCF44}"/>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0275170" y="4942609"/>
            <a:ext cx="1915391" cy="1915391"/>
          </a:xfrm>
          <a:prstGeom prst="rect">
            <a:avLst/>
          </a:prstGeom>
        </p:spPr>
      </p:pic>
    </p:spTree>
    <p:extLst>
      <p:ext uri="{BB962C8B-B14F-4D97-AF65-F5344CB8AC3E}">
        <p14:creationId xmlns:p14="http://schemas.microsoft.com/office/powerpoint/2010/main" val="2619272229"/>
      </p:ext>
    </p:extLst>
  </p:cSld>
  <p:clrMapOvr>
    <a:masterClrMapping/>
  </p:clrMapOvr>
  <mc:AlternateContent xmlns:mc="http://schemas.openxmlformats.org/markup-compatibility/2006" xmlns:p14="http://schemas.microsoft.com/office/powerpoint/2010/main">
    <mc:Choice Requires="p14">
      <p:transition spd="slow" p14:dur="2000" advTm="11381"/>
    </mc:Choice>
    <mc:Fallback xmlns="">
      <p:transition spd="slow" advTm="113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79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B6E490A89D2C4C84C23F41AA17D384" ma:contentTypeVersion="7" ma:contentTypeDescription="Create a new document." ma:contentTypeScope="" ma:versionID="c574aec0fc339c18285c520a99a13abd">
  <xsd:schema xmlns:xsd="http://www.w3.org/2001/XMLSchema" xmlns:xs="http://www.w3.org/2001/XMLSchema" xmlns:p="http://schemas.microsoft.com/office/2006/metadata/properties" xmlns:ns2="4bf66db5-cf47-4e78-bc35-9967be8b2a57" targetNamespace="http://schemas.microsoft.com/office/2006/metadata/properties" ma:root="true" ma:fieldsID="7f62c254d8cbf8903aaff052b5e50e9b" ns2:_="">
    <xsd:import namespace="4bf66db5-cf47-4e78-bc35-9967be8b2a5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f66db5-cf47-4e78-bc35-9967be8b2a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AB85021-8966-4382-BDE9-D31A9EFFC5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f66db5-cf47-4e78-bc35-9967be8b2a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F5DB0A-9CAB-4176-984C-1D5FAD9E5D07}">
  <ds:schemaRefs>
    <ds:schemaRef ds:uri="http://schemas.microsoft.com/sharepoint/v3/contenttype/forms"/>
  </ds:schemaRefs>
</ds:datastoreItem>
</file>

<file path=customXml/itemProps3.xml><?xml version="1.0" encoding="utf-8"?>
<ds:datastoreItem xmlns:ds="http://schemas.openxmlformats.org/officeDocument/2006/customXml" ds:itemID="{A5988B12-2E45-4D79-A223-1E8EA0183B4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116</TotalTime>
  <Words>606</Words>
  <Application>Microsoft Macintosh PowerPoint</Application>
  <PresentationFormat>Widescreen</PresentationFormat>
  <Paragraphs>60</Paragraphs>
  <Slides>10</Slides>
  <Notes>0</Notes>
  <HiddenSlides>0</HiddenSlides>
  <MMClips>10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Trebuchet MS</vt:lpstr>
      <vt:lpstr>Berlin</vt:lpstr>
      <vt:lpstr>LUNCHES </vt:lpstr>
      <vt:lpstr>Best of the Best:</vt:lpstr>
      <vt:lpstr>Best of the Best:</vt:lpstr>
      <vt:lpstr>As Good As It Gets</vt:lpstr>
      <vt:lpstr>Sweet Liberty</vt:lpstr>
      <vt:lpstr>The Usual Suspects</vt:lpstr>
      <vt:lpstr>A Spoonful of Sugar…</vt:lpstr>
      <vt:lpstr>Water… Water… Everywhere!</vt:lpstr>
      <vt:lpstr>It’s My Party…</vt:lpstr>
      <vt:lpstr>Tuck Everlasting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LUNCHES </dc:title>
  <dc:creator>Chantal Heuvel</dc:creator>
  <cp:lastModifiedBy>Chantal Heuvel</cp:lastModifiedBy>
  <cp:revision>7</cp:revision>
  <dcterms:created xsi:type="dcterms:W3CDTF">2020-12-13T20:48:19Z</dcterms:created>
  <dcterms:modified xsi:type="dcterms:W3CDTF">2021-02-03T15:52:00Z</dcterms:modified>
</cp:coreProperties>
</file>